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60" r:id="rId5"/>
    <p:sldId id="257" r:id="rId6"/>
    <p:sldId id="258" r:id="rId7"/>
    <p:sldId id="353" r:id="rId8"/>
    <p:sldId id="268" r:id="rId9"/>
    <p:sldId id="367" r:id="rId10"/>
    <p:sldId id="340" r:id="rId11"/>
    <p:sldId id="342" r:id="rId12"/>
    <p:sldId id="380" r:id="rId13"/>
    <p:sldId id="381" r:id="rId14"/>
    <p:sldId id="382" r:id="rId15"/>
    <p:sldId id="383" r:id="rId16"/>
    <p:sldId id="385" r:id="rId17"/>
    <p:sldId id="387" r:id="rId18"/>
    <p:sldId id="388" r:id="rId19"/>
    <p:sldId id="409" r:id="rId20"/>
    <p:sldId id="325" r:id="rId21"/>
    <p:sldId id="343" r:id="rId22"/>
    <p:sldId id="344" r:id="rId23"/>
    <p:sldId id="398" r:id="rId24"/>
    <p:sldId id="400" r:id="rId25"/>
    <p:sldId id="405" r:id="rId26"/>
    <p:sldId id="261" r:id="rId27"/>
    <p:sldId id="346" r:id="rId28"/>
    <p:sldId id="259" r:id="rId29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7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60" y="92"/>
      </p:cViewPr>
      <p:guideLst>
        <p:guide orient="horz" pos="2159"/>
        <p:guide pos="37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gs" Target="tags/tag13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27EED7-64B4-475A-9206-B985EADA58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2C434-8567-4407-B6F6-E087651574F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2C434-8567-4407-B6F6-E087651574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2C434-8567-4407-B6F6-E087651574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2C434-8567-4407-B6F6-E087651574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2C434-8567-4407-B6F6-E087651574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2C434-8567-4407-B6F6-E087651574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2C434-8567-4407-B6F6-E087651574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2C434-8567-4407-B6F6-E087651574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2C434-8567-4407-B6F6-E087651574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2C434-8567-4407-B6F6-E087651574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2C434-8567-4407-B6F6-E087651574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2C434-8567-4407-B6F6-E087651574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2C434-8567-4407-B6F6-E087651574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2C434-8567-4407-B6F6-E087651574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2C434-8567-4407-B6F6-E087651574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2C434-8567-4407-B6F6-E087651574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2C434-8567-4407-B6F6-E087651574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2C434-8567-4407-B6F6-E087651574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2C434-8567-4407-B6F6-E087651574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2C434-8567-4407-B6F6-E087651574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2C434-8567-4407-B6F6-E087651574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2C434-8567-4407-B6F6-E087651574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2C434-8567-4407-B6F6-E087651574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2C434-8567-4407-B6F6-E087651574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2C434-8567-4407-B6F6-E087651574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2C434-8567-4407-B6F6-E087651574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2C434-8567-4407-B6F6-E087651574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/>
    </mc:Choice>
    <mc:Fallback>
      <p:transition spd="slow"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/>
    </mc:Choice>
    <mc:Fallback>
      <p:transition spd="slow"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/>
    </mc:Choice>
    <mc:Fallback>
      <p:transition spd="slow"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/>
    </mc:Choice>
    <mc:Fallback>
      <p:transition spd="slow"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slow" p14:dur="1250" advClick="0" advTm="3000"/>
    </mc:Choice>
    <mc:Fallback>
      <p:transition spd="slow" advClick="0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1" Type="http://schemas.openxmlformats.org/officeDocument/2006/relationships/notesSlide" Target="../notesSlides/notesSlide20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1" Type="http://schemas.openxmlformats.org/officeDocument/2006/relationships/notesSlide" Target="../notesSlides/notesSlide2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5529" y="295275"/>
            <a:ext cx="11534775" cy="626745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907630" y="0"/>
            <a:ext cx="4376737" cy="2215991"/>
            <a:chOff x="3907630" y="0"/>
            <a:chExt cx="4376737" cy="2215991"/>
          </a:xfrm>
        </p:grpSpPr>
        <p:sp>
          <p:nvSpPr>
            <p:cNvPr id="5" name="矩形: 剪去左右顶角 4"/>
            <p:cNvSpPr/>
            <p:nvPr/>
          </p:nvSpPr>
          <p:spPr>
            <a:xfrm flipV="1">
              <a:off x="3996331" y="0"/>
              <a:ext cx="4199336" cy="2215991"/>
            </a:xfrm>
            <a:prstGeom prst="snip2SameRect">
              <a:avLst>
                <a:gd name="adj1" fmla="val 20749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907630" y="353943"/>
              <a:ext cx="4376737" cy="1861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500" b="1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论文</a:t>
              </a:r>
              <a:endParaRPr lang="zh-CN" altLang="en-US" sz="11500" b="1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-28685" y="2760822"/>
            <a:ext cx="12249370" cy="564821"/>
            <a:chOff x="-57370" y="2710927"/>
            <a:chExt cx="12249370" cy="718073"/>
          </a:xfrm>
        </p:grpSpPr>
        <p:cxnSp>
          <p:nvCxnSpPr>
            <p:cNvPr id="8" name="直接连接符 7"/>
            <p:cNvCxnSpPr/>
            <p:nvPr userDrawn="1"/>
          </p:nvCxnSpPr>
          <p:spPr>
            <a:xfrm flipH="1">
              <a:off x="3186059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 userDrawn="1"/>
          </p:nvCxnSpPr>
          <p:spPr>
            <a:xfrm flipH="1">
              <a:off x="3546440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 userDrawn="1"/>
          </p:nvCxnSpPr>
          <p:spPr>
            <a:xfrm flipH="1">
              <a:off x="3906821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 userDrawn="1"/>
          </p:nvCxnSpPr>
          <p:spPr>
            <a:xfrm flipH="1">
              <a:off x="4267202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 userDrawn="1"/>
          </p:nvCxnSpPr>
          <p:spPr>
            <a:xfrm flipH="1">
              <a:off x="4627583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 userDrawn="1"/>
          </p:nvCxnSpPr>
          <p:spPr>
            <a:xfrm flipH="1">
              <a:off x="4987964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 flipH="1">
              <a:off x="5348345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 userDrawn="1"/>
          </p:nvCxnSpPr>
          <p:spPr>
            <a:xfrm flipH="1">
              <a:off x="5708726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/>
          </p:nvCxnSpPr>
          <p:spPr>
            <a:xfrm flipH="1">
              <a:off x="6069107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/>
          </p:nvCxnSpPr>
          <p:spPr>
            <a:xfrm flipH="1">
              <a:off x="6429488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 userDrawn="1"/>
          </p:nvCxnSpPr>
          <p:spPr>
            <a:xfrm flipH="1">
              <a:off x="6789869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 userDrawn="1"/>
          </p:nvCxnSpPr>
          <p:spPr>
            <a:xfrm flipH="1">
              <a:off x="7150250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 userDrawn="1"/>
          </p:nvCxnSpPr>
          <p:spPr>
            <a:xfrm flipH="1">
              <a:off x="7507047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 userDrawn="1"/>
          </p:nvCxnSpPr>
          <p:spPr>
            <a:xfrm flipH="1">
              <a:off x="7867428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 userDrawn="1"/>
          </p:nvCxnSpPr>
          <p:spPr>
            <a:xfrm flipH="1">
              <a:off x="8227809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 userDrawn="1"/>
          </p:nvCxnSpPr>
          <p:spPr>
            <a:xfrm flipH="1">
              <a:off x="8588190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 userDrawn="1"/>
          </p:nvCxnSpPr>
          <p:spPr>
            <a:xfrm flipH="1">
              <a:off x="8948571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 userDrawn="1"/>
          </p:nvCxnSpPr>
          <p:spPr>
            <a:xfrm flipH="1">
              <a:off x="9308952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/>
          </p:nvCxnSpPr>
          <p:spPr>
            <a:xfrm flipH="1">
              <a:off x="9669333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 userDrawn="1"/>
          </p:nvCxnSpPr>
          <p:spPr>
            <a:xfrm flipH="1">
              <a:off x="10029714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 userDrawn="1"/>
          </p:nvCxnSpPr>
          <p:spPr>
            <a:xfrm flipH="1">
              <a:off x="10390095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 userDrawn="1"/>
          </p:nvCxnSpPr>
          <p:spPr>
            <a:xfrm flipH="1">
              <a:off x="10750476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 userDrawn="1"/>
          </p:nvCxnSpPr>
          <p:spPr>
            <a:xfrm flipH="1">
              <a:off x="11110857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 userDrawn="1"/>
          </p:nvCxnSpPr>
          <p:spPr>
            <a:xfrm flipH="1">
              <a:off x="11471238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 userDrawn="1"/>
          </p:nvCxnSpPr>
          <p:spPr>
            <a:xfrm flipH="1">
              <a:off x="-57370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 userDrawn="1"/>
          </p:nvCxnSpPr>
          <p:spPr>
            <a:xfrm flipH="1">
              <a:off x="303011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 userDrawn="1"/>
          </p:nvCxnSpPr>
          <p:spPr>
            <a:xfrm flipH="1">
              <a:off x="663392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 userDrawn="1"/>
          </p:nvCxnSpPr>
          <p:spPr>
            <a:xfrm flipH="1">
              <a:off x="1023773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 userDrawn="1"/>
          </p:nvCxnSpPr>
          <p:spPr>
            <a:xfrm flipH="1">
              <a:off x="1384154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 userDrawn="1"/>
          </p:nvCxnSpPr>
          <p:spPr>
            <a:xfrm flipH="1">
              <a:off x="1744535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 userDrawn="1"/>
          </p:nvCxnSpPr>
          <p:spPr>
            <a:xfrm flipH="1">
              <a:off x="2104916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 userDrawn="1"/>
          </p:nvCxnSpPr>
          <p:spPr>
            <a:xfrm flipH="1">
              <a:off x="2465297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 userDrawn="1"/>
          </p:nvCxnSpPr>
          <p:spPr>
            <a:xfrm flipH="1">
              <a:off x="2825678" y="2710927"/>
              <a:ext cx="720762" cy="718073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/>
          <p:cNvSpPr txBox="1"/>
          <p:nvPr/>
        </p:nvSpPr>
        <p:spPr>
          <a:xfrm>
            <a:off x="1172210" y="2489835"/>
            <a:ext cx="1059815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accent1"/>
                </a:solidFill>
                <a:latin typeface="Goudy Old Style" panose="02020502050305020303" charset="0"/>
                <a:ea typeface="字魂59号-创粗黑" panose="00000500000000000000" pitchFamily="2" charset="-122"/>
                <a:cs typeface="Goudy Old Style" panose="02020502050305020303" charset="0"/>
              </a:rPr>
              <a:t>Rectangling</a:t>
            </a:r>
            <a:r>
              <a:rPr lang="en-US" altLang="zh-CN" sz="6600" b="1" dirty="0">
                <a:solidFill>
                  <a:schemeClr val="accent1"/>
                </a:solidFill>
                <a:latin typeface="Goudy Old Style" panose="02020502050305020303" charset="0"/>
                <a:ea typeface="字魂59号-创粗黑" panose="00000500000000000000" pitchFamily="2" charset="-122"/>
                <a:cs typeface="Goudy Old Style" panose="02020502050305020303" charset="0"/>
              </a:rPr>
              <a:t> </a:t>
            </a:r>
            <a:r>
              <a:rPr lang="zh-CN" altLang="en-US" sz="6600" b="1" dirty="0">
                <a:solidFill>
                  <a:schemeClr val="accent1"/>
                </a:solidFill>
                <a:latin typeface="Goudy Old Style" panose="02020502050305020303" charset="0"/>
                <a:ea typeface="字魂59号-创粗黑" panose="00000500000000000000" pitchFamily="2" charset="-122"/>
                <a:cs typeface="Goudy Old Style" panose="02020502050305020303" charset="0"/>
              </a:rPr>
              <a:t>Panoramic</a:t>
            </a:r>
            <a:r>
              <a:rPr lang="en-US" altLang="zh-CN" sz="6600" b="1" dirty="0">
                <a:solidFill>
                  <a:schemeClr val="accent1"/>
                </a:solidFill>
                <a:latin typeface="Goudy Old Style" panose="02020502050305020303" charset="0"/>
                <a:ea typeface="字魂59号-创粗黑" panose="00000500000000000000" pitchFamily="2" charset="-122"/>
                <a:cs typeface="Goudy Old Style" panose="02020502050305020303" charset="0"/>
              </a:rPr>
              <a:t> i</a:t>
            </a:r>
            <a:r>
              <a:rPr lang="zh-CN" altLang="en-US" sz="6600" b="1" dirty="0">
                <a:solidFill>
                  <a:schemeClr val="accent1"/>
                </a:solidFill>
                <a:latin typeface="Goudy Old Style" panose="02020502050305020303" charset="0"/>
                <a:ea typeface="字魂59号-创粗黑" panose="00000500000000000000" pitchFamily="2" charset="-122"/>
                <a:cs typeface="Goudy Old Style" panose="02020502050305020303" charset="0"/>
              </a:rPr>
              <a:t>m</a:t>
            </a:r>
            <a:r>
              <a:rPr lang="en-US" altLang="zh-CN" sz="6600" b="1" dirty="0">
                <a:solidFill>
                  <a:schemeClr val="accent1"/>
                </a:solidFill>
                <a:latin typeface="Goudy Old Style" panose="02020502050305020303" charset="0"/>
                <a:ea typeface="字魂59号-创粗黑" panose="00000500000000000000" pitchFamily="2" charset="-122"/>
                <a:cs typeface="Goudy Old Style" panose="02020502050305020303" charset="0"/>
              </a:rPr>
              <a:t>g</a:t>
            </a:r>
            <a:endParaRPr lang="en-US" altLang="zh-CN" sz="6600" b="1" dirty="0">
              <a:solidFill>
                <a:schemeClr val="accent1"/>
              </a:solidFill>
              <a:latin typeface="Goudy Old Style" panose="02020502050305020303" charset="0"/>
              <a:ea typeface="字魂59号-创粗黑" panose="00000500000000000000" pitchFamily="2" charset="-122"/>
              <a:cs typeface="Goudy Old Style" panose="02020502050305020303" charset="0"/>
            </a:endParaRPr>
          </a:p>
          <a:p>
            <a:pPr algn="ctr"/>
            <a:r>
              <a:rPr lang="en-US" altLang="zh-CN" sz="6600" b="1" dirty="0">
                <a:solidFill>
                  <a:schemeClr val="accent1"/>
                </a:solidFill>
                <a:latin typeface="Goudy Old Style" panose="02020502050305020303" charset="0"/>
                <a:ea typeface="字魂59号-创粗黑" panose="00000500000000000000" pitchFamily="2" charset="-122"/>
                <a:cs typeface="Goudy Old Style" panose="02020502050305020303" charset="0"/>
              </a:rPr>
              <a:t>via warping</a:t>
            </a:r>
            <a:endParaRPr lang="en-US" altLang="zh-CN" sz="6600" b="1" dirty="0">
              <a:solidFill>
                <a:schemeClr val="accent1"/>
              </a:solidFill>
              <a:latin typeface="Goudy Old Style" panose="02020502050305020303" charset="0"/>
              <a:ea typeface="字魂59号-创粗黑" panose="00000500000000000000" pitchFamily="2" charset="-122"/>
              <a:cs typeface="Goudy Old Style" panose="02020502050305020303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773217" y="4992201"/>
            <a:ext cx="8645561" cy="645160"/>
            <a:chOff x="1773217" y="4992201"/>
            <a:chExt cx="8645561" cy="645160"/>
          </a:xfrm>
        </p:grpSpPr>
        <p:grpSp>
          <p:nvGrpSpPr>
            <p:cNvPr id="42" name="组合 41"/>
            <p:cNvGrpSpPr/>
            <p:nvPr/>
          </p:nvGrpSpPr>
          <p:grpSpPr>
            <a:xfrm>
              <a:off x="1773217" y="5185185"/>
              <a:ext cx="8645561" cy="44820"/>
              <a:chOff x="1773217" y="5185185"/>
              <a:chExt cx="8645561" cy="44820"/>
            </a:xfrm>
          </p:grpSpPr>
          <p:cxnSp>
            <p:nvCxnSpPr>
              <p:cNvPr id="43" name="直接连接符 42"/>
              <p:cNvCxnSpPr/>
              <p:nvPr userDrawn="1"/>
            </p:nvCxnSpPr>
            <p:spPr>
              <a:xfrm>
                <a:off x="1773218" y="5185185"/>
                <a:ext cx="8645560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 userDrawn="1"/>
            </p:nvCxnSpPr>
            <p:spPr>
              <a:xfrm>
                <a:off x="1773217" y="5230005"/>
                <a:ext cx="864556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文本框 44"/>
            <p:cNvSpPr txBox="1"/>
            <p:nvPr/>
          </p:nvSpPr>
          <p:spPr>
            <a:xfrm>
              <a:off x="3007022" y="4992201"/>
              <a:ext cx="6690995" cy="6451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tx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谢畅</a:t>
              </a:r>
              <a:r>
                <a:rPr lang="en-US" altLang="zh-CN" sz="3600" dirty="0">
                  <a:solidFill>
                    <a:schemeClr val="tx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——</a:t>
              </a:r>
              <a:r>
                <a:rPr lang="zh-CN" altLang="en-US" sz="3600" dirty="0">
                  <a:solidFill>
                    <a:schemeClr val="tx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南开</a:t>
              </a:r>
              <a:r>
                <a:rPr lang="en-US" altLang="zh-CN" sz="3600" dirty="0">
                  <a:solidFill>
                    <a:schemeClr val="tx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 </a:t>
              </a:r>
              <a:r>
                <a:rPr lang="zh-CN" altLang="en-US" sz="3600" dirty="0">
                  <a:solidFill>
                    <a:schemeClr val="tx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计算机</a:t>
              </a:r>
              <a:r>
                <a:rPr lang="zh-CN" altLang="en-US" sz="3600" dirty="0">
                  <a:solidFill>
                    <a:schemeClr val="tx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专业</a:t>
              </a:r>
              <a:endParaRPr lang="zh-CN" altLang="en-US" sz="3600" dirty="0">
                <a:solidFill>
                  <a:schemeClr val="tx2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  <p:bldLst>
      <p:bldP spid="4" grpId="0" animBg="1"/>
      <p:bldP spid="4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202191"/>
            <a:ext cx="12193200" cy="1198880"/>
            <a:chOff x="-1" y="202191"/>
            <a:chExt cx="12193200" cy="1198880"/>
          </a:xfrm>
        </p:grpSpPr>
        <p:grpSp>
          <p:nvGrpSpPr>
            <p:cNvPr id="3" name="组合 2"/>
            <p:cNvGrpSpPr/>
            <p:nvPr/>
          </p:nvGrpSpPr>
          <p:grpSpPr>
            <a:xfrm>
              <a:off x="-1" y="957421"/>
              <a:ext cx="12193200" cy="44820"/>
              <a:chOff x="1773217" y="5185185"/>
              <a:chExt cx="8645561" cy="44820"/>
            </a:xfrm>
          </p:grpSpPr>
          <p:cxnSp>
            <p:nvCxnSpPr>
              <p:cNvPr id="50" name="直接连接符 49"/>
              <p:cNvCxnSpPr/>
              <p:nvPr userDrawn="1"/>
            </p:nvCxnSpPr>
            <p:spPr>
              <a:xfrm>
                <a:off x="1773218" y="5185185"/>
                <a:ext cx="8645560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 userDrawn="1"/>
            </p:nvCxnSpPr>
            <p:spPr>
              <a:xfrm>
                <a:off x="1773217" y="5230005"/>
                <a:ext cx="864556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文本框 3"/>
            <p:cNvSpPr txBox="1"/>
            <p:nvPr/>
          </p:nvSpPr>
          <p:spPr>
            <a:xfrm>
              <a:off x="158749" y="202191"/>
              <a:ext cx="6181090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accent1"/>
                  </a:solidFill>
                  <a:latin typeface="Goudy Old Style" panose="02020502050305020303" charset="0"/>
                  <a:ea typeface="字魂59号-创粗黑" panose="00000500000000000000" pitchFamily="2" charset="-122"/>
                  <a:cs typeface="Goudy Old Style" panose="02020502050305020303" charset="0"/>
                </a:rPr>
                <a:t>Global warping</a:t>
              </a:r>
              <a:r>
                <a:rPr lang="en-US" altLang="zh-CN" sz="36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-</a:t>
              </a:r>
              <a:r>
                <a:rPr lang="zh-CN" altLang="en-US" sz="32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形状保持</a:t>
              </a:r>
              <a:endParaRPr lang="zh-CN" altLang="en-US" sz="36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endParaRPr lang="zh-CN" altLang="en-US" sz="36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577572" y="414393"/>
              <a:ext cx="4750912" cy="275671"/>
              <a:chOff x="7104504" y="2125822"/>
              <a:chExt cx="4750912" cy="275671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7284014" y="2125822"/>
                <a:ext cx="4571402" cy="275671"/>
                <a:chOff x="1744535" y="2710927"/>
                <a:chExt cx="9366322" cy="718073"/>
              </a:xfrm>
            </p:grpSpPr>
            <p:cxnSp>
              <p:nvCxnSpPr>
                <p:cNvPr id="27" name="直接连接符 26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 userDrawn="1"/>
              </p:nvCxnSpPr>
              <p:spPr>
                <a:xfrm flipH="1">
                  <a:off x="678986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 userDrawn="1"/>
              </p:nvCxnSpPr>
              <p:spPr>
                <a:xfrm flipH="1">
                  <a:off x="715025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 userDrawn="1"/>
              </p:nvCxnSpPr>
              <p:spPr>
                <a:xfrm flipH="1">
                  <a:off x="750704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 userDrawn="1"/>
              </p:nvCxnSpPr>
              <p:spPr>
                <a:xfrm flipH="1">
                  <a:off x="786742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 userDrawn="1"/>
              </p:nvCxnSpPr>
              <p:spPr>
                <a:xfrm flipH="1">
                  <a:off x="822780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 userDrawn="1"/>
              </p:nvCxnSpPr>
              <p:spPr>
                <a:xfrm flipH="1">
                  <a:off x="858819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 userDrawn="1"/>
              </p:nvCxnSpPr>
              <p:spPr>
                <a:xfrm flipH="1">
                  <a:off x="894857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 userDrawn="1"/>
              </p:nvCxnSpPr>
              <p:spPr>
                <a:xfrm flipH="1">
                  <a:off x="930895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 userDrawn="1"/>
              </p:nvCxnSpPr>
              <p:spPr>
                <a:xfrm flipH="1">
                  <a:off x="966933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 userDrawn="1"/>
              </p:nvCxnSpPr>
              <p:spPr>
                <a:xfrm flipH="1">
                  <a:off x="1002971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 userDrawn="1"/>
              </p:nvCxnSpPr>
              <p:spPr>
                <a:xfrm flipH="1">
                  <a:off x="1039009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" name="直接连接符 23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/>
            <p:cNvGrpSpPr/>
            <p:nvPr/>
          </p:nvGrpSpPr>
          <p:grpSpPr>
            <a:xfrm>
              <a:off x="9152593" y="410236"/>
              <a:ext cx="2817867" cy="275671"/>
              <a:chOff x="7104504" y="2125822"/>
              <a:chExt cx="2817867" cy="275671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7284014" y="2125822"/>
                <a:ext cx="2638357" cy="275671"/>
                <a:chOff x="1744535" y="2710927"/>
                <a:chExt cx="5405715" cy="718073"/>
              </a:xfrm>
            </p:grpSpPr>
            <p:cxnSp>
              <p:nvCxnSpPr>
                <p:cNvPr id="11" name="直接连接符 10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" name="直接连接符 7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4" name="直接连接符 53"/>
          <p:cNvCxnSpPr/>
          <p:nvPr/>
        </p:nvCxnSpPr>
        <p:spPr>
          <a:xfrm>
            <a:off x="0" y="6346984"/>
            <a:ext cx="12192000" cy="0"/>
          </a:xfrm>
          <a:prstGeom prst="line">
            <a:avLst/>
          </a:prstGeom>
          <a:ln cap="rnd">
            <a:solidFill>
              <a:schemeClr val="accent1">
                <a:lumMod val="60000"/>
                <a:lumOff val="40000"/>
              </a:schemeClr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/>
              <p:cNvSpPr txBox="1"/>
              <p:nvPr/>
            </p:nvSpPr>
            <p:spPr>
              <a:xfrm>
                <a:off x="0" y="1115695"/>
                <a:ext cx="12032615" cy="462724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285750" lvl="0" indent="-285750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accen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+mn-ea"/>
                  </a:rPr>
                  <a:t>形状保持：</a:t>
                </a:r>
                <a:endParaRPr lang="zh-CN" altLang="en-US" sz="2400">
                  <a:solidFill>
                    <a:schemeClr val="tx1"/>
                  </a:solidFill>
                  <a:latin typeface="Microsoft JhengHei" panose="020B0604030504040204" charset="-120"/>
                  <a:ea typeface="Microsoft JhengHei" panose="020B0604030504040204" charset="-120"/>
                </a:endParaRPr>
              </a:p>
              <a:p>
                <a:pPr marL="742950" lvl="1" indent="-285750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2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对于所有网格</a:t>
                </a:r>
                <a:r>
                  <a:rPr lang="en-US" altLang="zh-CN" sz="22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quad</a:t>
                </a:r>
                <a:r>
                  <a:rPr lang="zh-CN" altLang="en-US" sz="22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，有：</a:t>
                </a:r>
                <a:endParaRPr lang="en-US" altLang="zh-CN" sz="2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1200150" lvl="2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𝑉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)=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𝑞</m:t>
                        </m:r>
                      </m:sub>
                      <m:sup/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||</m:t>
                        </m:r>
                      </m:e>
                    </m:nary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𝑞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𝑞</m:t>
                        </m:r>
                      </m:sub>
                    </m:sSub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p>
                    <m:sSubSup>
                      <m:sSub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𝑞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𝑇</m:t>
                        </m:r>
                      </m:sup>
                    </m:sSubSup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𝐼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𝑞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|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|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000" i="1">
                  <a:solidFill>
                    <a:schemeClr val="tx1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marL="1200150" lvl="2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𝑞</m:t>
                        </m:r>
                      </m:sub>
                    </m:sSub>
                    <m:sSubSup>
                      <m:sSub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𝑞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𝑞</m:t>
                        </m:r>
                      </m:sub>
                    </m:sSub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p>
                    <m:sSubSup>
                      <m:sSub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𝑞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𝑇</m:t>
                        </m:r>
                      </m:sup>
                    </m:sSubSup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𝐼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，向量的二范数最小可以认为是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𝐴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𝑞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0</m:t>
                    </m:r>
                  </m:oMath>
                </a14:m>
                <a:endParaRPr lang="en-US" altLang="zh-CN" sz="2000" i="1">
                  <a:solidFill>
                    <a:schemeClr val="tx1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marL="1200150" lvl="2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将</a:t>
                </a:r>
                <a:r>
                  <a:rPr lang="en-US" altLang="zh-CN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N</a:t>
                </a: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个</a:t>
                </a:r>
                <a:r>
                  <a:rPr lang="en-US" altLang="zh-CN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quad</a:t>
                </a: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对应的</a:t>
                </a:r>
                <a:r>
                  <a:rPr lang="en-US" altLang="zh-CN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𝐴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按行拼接得到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/</m:t>
                        </m:r>
                      </m:sup>
                    </m:sSup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，将</a:t>
                </a:r>
                <a:r>
                  <a:rPr lang="en-US" altLang="zh-CN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Vq</a:t>
                </a: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按行拼接得到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𝑉</m:t>
                    </m:r>
                  </m:oMath>
                </a14:m>
                <a:endParaRPr lang="en-US" altLang="zh-CN" sz="2000" i="1">
                  <a:solidFill>
                    <a:schemeClr val="tx1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 marL="1657350" lvl="3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/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𝑉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0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，可以使得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𝑉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Cambria Math" panose="02040503050406030204" charset="0"/>
                  </a:rPr>
                  <a:t>最小，</a:t>
                </a:r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优化得到最终的网格顶点坐标</a:t>
                </a:r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V</a:t>
                </a:r>
                <a:endParaRPr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indent="457200">
                  <a:buFont typeface="Arial" panose="020B0604020202020204" pitchFamily="34" charset="0"/>
                  <a:buNone/>
                </a:pPr>
                <a:endParaRPr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15695"/>
                <a:ext cx="12032615" cy="462724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630" y="1115060"/>
            <a:ext cx="4500880" cy="1609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202191"/>
            <a:ext cx="12193200" cy="1198880"/>
            <a:chOff x="-1" y="202191"/>
            <a:chExt cx="12193200" cy="1198880"/>
          </a:xfrm>
        </p:grpSpPr>
        <p:grpSp>
          <p:nvGrpSpPr>
            <p:cNvPr id="3" name="组合 2"/>
            <p:cNvGrpSpPr/>
            <p:nvPr/>
          </p:nvGrpSpPr>
          <p:grpSpPr>
            <a:xfrm>
              <a:off x="-1" y="957421"/>
              <a:ext cx="12193200" cy="44820"/>
              <a:chOff x="1773217" y="5185185"/>
              <a:chExt cx="8645561" cy="44820"/>
            </a:xfrm>
          </p:grpSpPr>
          <p:cxnSp>
            <p:nvCxnSpPr>
              <p:cNvPr id="50" name="直接连接符 49"/>
              <p:cNvCxnSpPr/>
              <p:nvPr userDrawn="1"/>
            </p:nvCxnSpPr>
            <p:spPr>
              <a:xfrm>
                <a:off x="1773218" y="5185185"/>
                <a:ext cx="8645560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 userDrawn="1"/>
            </p:nvCxnSpPr>
            <p:spPr>
              <a:xfrm>
                <a:off x="1773217" y="5230005"/>
                <a:ext cx="864556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文本框 3"/>
            <p:cNvSpPr txBox="1"/>
            <p:nvPr/>
          </p:nvSpPr>
          <p:spPr>
            <a:xfrm>
              <a:off x="158749" y="202191"/>
              <a:ext cx="6181090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accent1"/>
                  </a:solidFill>
                  <a:latin typeface="Goudy Old Style" panose="02020502050305020303" charset="0"/>
                  <a:ea typeface="字魂59号-创粗黑" panose="00000500000000000000" pitchFamily="2" charset="-122"/>
                  <a:cs typeface="Goudy Old Style" panose="02020502050305020303" charset="0"/>
                </a:rPr>
                <a:t>Global warping</a:t>
              </a:r>
              <a:r>
                <a:rPr lang="en-US" altLang="zh-CN" sz="36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-</a:t>
              </a:r>
              <a:r>
                <a:rPr lang="zh-CN" altLang="en-US" sz="32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线条保持</a:t>
              </a:r>
              <a:endParaRPr lang="zh-CN" altLang="en-US" sz="36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endParaRPr lang="zh-CN" altLang="en-US" sz="36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577572" y="414393"/>
              <a:ext cx="4750912" cy="275671"/>
              <a:chOff x="7104504" y="2125822"/>
              <a:chExt cx="4750912" cy="275671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7284014" y="2125822"/>
                <a:ext cx="4571402" cy="275671"/>
                <a:chOff x="1744535" y="2710927"/>
                <a:chExt cx="9366322" cy="718073"/>
              </a:xfrm>
            </p:grpSpPr>
            <p:cxnSp>
              <p:nvCxnSpPr>
                <p:cNvPr id="27" name="直接连接符 26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 userDrawn="1"/>
              </p:nvCxnSpPr>
              <p:spPr>
                <a:xfrm flipH="1">
                  <a:off x="678986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 userDrawn="1"/>
              </p:nvCxnSpPr>
              <p:spPr>
                <a:xfrm flipH="1">
                  <a:off x="715025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 userDrawn="1"/>
              </p:nvCxnSpPr>
              <p:spPr>
                <a:xfrm flipH="1">
                  <a:off x="750704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 userDrawn="1"/>
              </p:nvCxnSpPr>
              <p:spPr>
                <a:xfrm flipH="1">
                  <a:off x="786742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 userDrawn="1"/>
              </p:nvCxnSpPr>
              <p:spPr>
                <a:xfrm flipH="1">
                  <a:off x="822780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 userDrawn="1"/>
              </p:nvCxnSpPr>
              <p:spPr>
                <a:xfrm flipH="1">
                  <a:off x="858819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 userDrawn="1"/>
              </p:nvCxnSpPr>
              <p:spPr>
                <a:xfrm flipH="1">
                  <a:off x="894857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 userDrawn="1"/>
              </p:nvCxnSpPr>
              <p:spPr>
                <a:xfrm flipH="1">
                  <a:off x="930895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 userDrawn="1"/>
              </p:nvCxnSpPr>
              <p:spPr>
                <a:xfrm flipH="1">
                  <a:off x="966933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 userDrawn="1"/>
              </p:nvCxnSpPr>
              <p:spPr>
                <a:xfrm flipH="1">
                  <a:off x="1002971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 userDrawn="1"/>
              </p:nvCxnSpPr>
              <p:spPr>
                <a:xfrm flipH="1">
                  <a:off x="1039009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" name="直接连接符 23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/>
            <p:cNvGrpSpPr/>
            <p:nvPr/>
          </p:nvGrpSpPr>
          <p:grpSpPr>
            <a:xfrm>
              <a:off x="9152593" y="410236"/>
              <a:ext cx="2817867" cy="275671"/>
              <a:chOff x="7104504" y="2125822"/>
              <a:chExt cx="2817867" cy="275671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7284014" y="2125822"/>
                <a:ext cx="2638357" cy="275671"/>
                <a:chOff x="1744535" y="2710927"/>
                <a:chExt cx="5405715" cy="718073"/>
              </a:xfrm>
            </p:grpSpPr>
            <p:cxnSp>
              <p:nvCxnSpPr>
                <p:cNvPr id="11" name="直接连接符 10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" name="直接连接符 7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4" name="直接连接符 53"/>
          <p:cNvCxnSpPr/>
          <p:nvPr/>
        </p:nvCxnSpPr>
        <p:spPr>
          <a:xfrm>
            <a:off x="0" y="6346984"/>
            <a:ext cx="12192000" cy="0"/>
          </a:xfrm>
          <a:prstGeom prst="line">
            <a:avLst/>
          </a:prstGeom>
          <a:ln cap="rnd">
            <a:solidFill>
              <a:schemeClr val="accent1">
                <a:lumMod val="60000"/>
                <a:lumOff val="40000"/>
              </a:schemeClr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/>
              <p:cNvSpPr txBox="1"/>
              <p:nvPr/>
            </p:nvSpPr>
            <p:spPr>
              <a:xfrm>
                <a:off x="0" y="1115695"/>
                <a:ext cx="12032615" cy="462724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285750" lvl="0" indent="-285750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accen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+mn-ea"/>
                  </a:rPr>
                  <a:t>线条保持：</a:t>
                </a:r>
                <a:endParaRPr lang="zh-CN" altLang="en-US" sz="2400">
                  <a:solidFill>
                    <a:schemeClr val="tx1"/>
                  </a:solidFill>
                  <a:latin typeface="Microsoft JhengHei" panose="020B0604030504040204" charset="-120"/>
                  <a:ea typeface="Microsoft JhengHei" panose="020B0604030504040204" charset="-120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保持直线与平行线</a:t>
                </a:r>
                <a:endParaRPr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首先根据原图像线条的方向，划分</a:t>
                </a:r>
                <a:r>
                  <a:rPr lang="en-US" altLang="zh-CN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50</a:t>
                </a: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个</a:t>
                </a:r>
                <a:r>
                  <a:rPr lang="en-US" altLang="zh-CN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bins</a:t>
                </a:r>
                <a:endParaRPr lang="en-US" altLang="zh-CN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在同一个</a:t>
                </a:r>
                <a:r>
                  <a:rPr lang="en-US" altLang="zh-CN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bins</a:t>
                </a: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中的线条</a:t>
                </a:r>
                <a:endParaRPr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1200150" lvl="2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共享相同的旋转角度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𝜃</m:t>
                    </m:r>
                  </m:oMath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1200150" lvl="2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因此原平行线，在变形后仍然平行</a:t>
                </a:r>
                <a:endParaRPr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将每条线段完全位于一个</a:t>
                </a:r>
                <a:r>
                  <a:rPr lang="en-US" altLang="zh-CN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quad</a:t>
                </a: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内部</a:t>
                </a:r>
                <a:endParaRPr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1200150" lvl="2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使用双线性插值，根据</a:t>
                </a:r>
                <a:r>
                  <a:rPr lang="en-US" altLang="zh-CN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quad</a:t>
                </a: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的变形去求得线段的变形</a:t>
                </a:r>
                <a:endParaRPr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1200150" lvl="2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从而将</a:t>
                </a:r>
                <a:r>
                  <a:rPr lang="en-US" altLang="zh-CN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e</a:t>
                </a: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表述为</a:t>
                </a:r>
                <a:r>
                  <a:rPr lang="en-US" altLang="zh-CN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Vq</a:t>
                </a: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的函数</a:t>
                </a:r>
                <a:endParaRPr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mc:Choice>
        <mc:Fallback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15695"/>
                <a:ext cx="12032615" cy="462724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直接连接符 54"/>
          <p:cNvCxnSpPr/>
          <p:nvPr/>
        </p:nvCxnSpPr>
        <p:spPr>
          <a:xfrm flipV="1">
            <a:off x="6979920" y="1668780"/>
            <a:ext cx="2883535" cy="122364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7271385" y="3281045"/>
            <a:ext cx="3120390" cy="351155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9500235" y="1242060"/>
            <a:ext cx="2039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direction j</a:t>
            </a:r>
            <a:endParaRPr lang="en-US" altLang="zh-CN" b="1"/>
          </a:p>
        </p:txBody>
      </p:sp>
      <p:sp>
        <p:nvSpPr>
          <p:cNvPr id="59" name="文本框 58"/>
          <p:cNvSpPr txBox="1"/>
          <p:nvPr/>
        </p:nvSpPr>
        <p:spPr>
          <a:xfrm>
            <a:off x="9813290" y="2721610"/>
            <a:ext cx="1413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direction j</a:t>
            </a:r>
            <a:endParaRPr lang="en-US" altLang="zh-CN" b="1"/>
          </a:p>
        </p:txBody>
      </p:sp>
      <p:cxnSp>
        <p:nvCxnSpPr>
          <p:cNvPr id="60" name="直接连接符 59"/>
          <p:cNvCxnSpPr/>
          <p:nvPr/>
        </p:nvCxnSpPr>
        <p:spPr>
          <a:xfrm flipV="1">
            <a:off x="7155815" y="4053840"/>
            <a:ext cx="2883535" cy="122364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7155815" y="4959985"/>
            <a:ext cx="3179445" cy="32258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5" name="弧形 64"/>
          <p:cNvSpPr/>
          <p:nvPr/>
        </p:nvSpPr>
        <p:spPr>
          <a:xfrm>
            <a:off x="8314690" y="4770755"/>
            <a:ext cx="113665" cy="749300"/>
          </a:xfrm>
          <a:prstGeom prst="arc">
            <a:avLst/>
          </a:prstGeom>
          <a:ln w="19050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文本框 65"/>
              <p:cNvSpPr txBox="1"/>
              <p:nvPr/>
            </p:nvSpPr>
            <p:spPr>
              <a:xfrm>
                <a:off x="8627745" y="4704080"/>
                <a:ext cx="75882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𝜃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745" y="4704080"/>
                <a:ext cx="758825" cy="3683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202191"/>
            <a:ext cx="12193200" cy="1198880"/>
            <a:chOff x="-1" y="202191"/>
            <a:chExt cx="12193200" cy="1198880"/>
          </a:xfrm>
        </p:grpSpPr>
        <p:grpSp>
          <p:nvGrpSpPr>
            <p:cNvPr id="3" name="组合 2"/>
            <p:cNvGrpSpPr/>
            <p:nvPr/>
          </p:nvGrpSpPr>
          <p:grpSpPr>
            <a:xfrm>
              <a:off x="-1" y="957421"/>
              <a:ext cx="12193200" cy="44820"/>
              <a:chOff x="1773217" y="5185185"/>
              <a:chExt cx="8645561" cy="44820"/>
            </a:xfrm>
          </p:grpSpPr>
          <p:cxnSp>
            <p:nvCxnSpPr>
              <p:cNvPr id="50" name="直接连接符 49"/>
              <p:cNvCxnSpPr/>
              <p:nvPr userDrawn="1"/>
            </p:nvCxnSpPr>
            <p:spPr>
              <a:xfrm>
                <a:off x="1773218" y="5185185"/>
                <a:ext cx="8645560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 userDrawn="1"/>
            </p:nvCxnSpPr>
            <p:spPr>
              <a:xfrm>
                <a:off x="1773217" y="5230005"/>
                <a:ext cx="864556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文本框 3"/>
            <p:cNvSpPr txBox="1"/>
            <p:nvPr/>
          </p:nvSpPr>
          <p:spPr>
            <a:xfrm>
              <a:off x="158749" y="202191"/>
              <a:ext cx="6181090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accent1"/>
                  </a:solidFill>
                  <a:latin typeface="Goudy Old Style" panose="02020502050305020303" charset="0"/>
                  <a:ea typeface="字魂59号-创粗黑" panose="00000500000000000000" pitchFamily="2" charset="-122"/>
                  <a:cs typeface="Goudy Old Style" panose="02020502050305020303" charset="0"/>
                </a:rPr>
                <a:t>Global warping</a:t>
              </a:r>
              <a:r>
                <a:rPr lang="en-US" altLang="zh-CN" sz="36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-</a:t>
              </a:r>
              <a:r>
                <a:rPr lang="zh-CN" altLang="en-US" sz="32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线条保持</a:t>
              </a:r>
              <a:endParaRPr lang="zh-CN" altLang="en-US" sz="36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endParaRPr lang="zh-CN" altLang="en-US" sz="36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577572" y="414393"/>
              <a:ext cx="4750912" cy="275671"/>
              <a:chOff x="7104504" y="2125822"/>
              <a:chExt cx="4750912" cy="275671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7284014" y="2125822"/>
                <a:ext cx="4571402" cy="275671"/>
                <a:chOff x="1744535" y="2710927"/>
                <a:chExt cx="9366322" cy="718073"/>
              </a:xfrm>
            </p:grpSpPr>
            <p:cxnSp>
              <p:nvCxnSpPr>
                <p:cNvPr id="27" name="直接连接符 26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 userDrawn="1"/>
              </p:nvCxnSpPr>
              <p:spPr>
                <a:xfrm flipH="1">
                  <a:off x="678986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 userDrawn="1"/>
              </p:nvCxnSpPr>
              <p:spPr>
                <a:xfrm flipH="1">
                  <a:off x="715025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 userDrawn="1"/>
              </p:nvCxnSpPr>
              <p:spPr>
                <a:xfrm flipH="1">
                  <a:off x="750704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 userDrawn="1"/>
              </p:nvCxnSpPr>
              <p:spPr>
                <a:xfrm flipH="1">
                  <a:off x="786742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 userDrawn="1"/>
              </p:nvCxnSpPr>
              <p:spPr>
                <a:xfrm flipH="1">
                  <a:off x="822780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 userDrawn="1"/>
              </p:nvCxnSpPr>
              <p:spPr>
                <a:xfrm flipH="1">
                  <a:off x="858819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 userDrawn="1"/>
              </p:nvCxnSpPr>
              <p:spPr>
                <a:xfrm flipH="1">
                  <a:off x="894857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 userDrawn="1"/>
              </p:nvCxnSpPr>
              <p:spPr>
                <a:xfrm flipH="1">
                  <a:off x="930895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 userDrawn="1"/>
              </p:nvCxnSpPr>
              <p:spPr>
                <a:xfrm flipH="1">
                  <a:off x="966933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 userDrawn="1"/>
              </p:nvCxnSpPr>
              <p:spPr>
                <a:xfrm flipH="1">
                  <a:off x="1002971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 userDrawn="1"/>
              </p:nvCxnSpPr>
              <p:spPr>
                <a:xfrm flipH="1">
                  <a:off x="1039009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" name="直接连接符 23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/>
            <p:cNvGrpSpPr/>
            <p:nvPr/>
          </p:nvGrpSpPr>
          <p:grpSpPr>
            <a:xfrm>
              <a:off x="9152593" y="410236"/>
              <a:ext cx="2817867" cy="275671"/>
              <a:chOff x="7104504" y="2125822"/>
              <a:chExt cx="2817867" cy="275671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7284014" y="2125822"/>
                <a:ext cx="2638357" cy="275671"/>
                <a:chOff x="1744535" y="2710927"/>
                <a:chExt cx="5405715" cy="718073"/>
              </a:xfrm>
            </p:grpSpPr>
            <p:cxnSp>
              <p:nvCxnSpPr>
                <p:cNvPr id="11" name="直接连接符 10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" name="直接连接符 7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4" name="直接连接符 53"/>
          <p:cNvCxnSpPr/>
          <p:nvPr/>
        </p:nvCxnSpPr>
        <p:spPr>
          <a:xfrm>
            <a:off x="0" y="6346984"/>
            <a:ext cx="12192000" cy="0"/>
          </a:xfrm>
          <a:prstGeom prst="line">
            <a:avLst/>
          </a:prstGeom>
          <a:ln cap="rnd">
            <a:solidFill>
              <a:schemeClr val="accent1">
                <a:lumMod val="60000"/>
                <a:lumOff val="40000"/>
              </a:schemeClr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/>
              <p:cNvSpPr txBox="1"/>
              <p:nvPr/>
            </p:nvSpPr>
            <p:spPr>
              <a:xfrm>
                <a:off x="0" y="1115695"/>
                <a:ext cx="12032615" cy="512953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285750" lvl="0" indent="-285750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accen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+mn-ea"/>
                  </a:rPr>
                  <a:t>度量线段的变化</a:t>
                </a:r>
                <a:r>
                  <a:rPr lang="zh-CN" altLang="en-US" sz="2400" b="1" dirty="0">
                    <a:solidFill>
                      <a:schemeClr val="accen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+mn-ea"/>
                  </a:rPr>
                  <a:t>失真：</a:t>
                </a:r>
                <a:endParaRPr lang="zh-CN" altLang="en-US" sz="2400">
                  <a:solidFill>
                    <a:schemeClr val="tx1"/>
                  </a:solidFill>
                  <a:latin typeface="Microsoft JhengHei" panose="020B0604030504040204" charset="-120"/>
                  <a:ea typeface="Microsoft JhengHei" panose="020B0604030504040204" charset="-120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||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𝑠𝑅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^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𝑒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|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|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000" i="1">
                  <a:solidFill>
                    <a:schemeClr val="tx1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𝑠</m:t>
                    </m:r>
                  </m:oMath>
                </a14:m>
                <a:r>
                  <a:rPr lang="zh-CN" altLang="en-US" sz="20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为线段缩放因子，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𝑅</m:t>
                    </m:r>
                  </m:oMath>
                </a14:m>
                <a:r>
                  <a:rPr lang="zh-CN" altLang="en-US" sz="20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为线段旋转矩阵</a:t>
                </a:r>
                <a:r>
                  <a:rPr lang="en-US" altLang="zh-CN" sz="20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(2x2)</a:t>
                </a:r>
                <a:r>
                  <a:rPr lang="zh-CN" altLang="en-US" sz="20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^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为原线段</a:t>
                </a:r>
                <a:r>
                  <a:rPr lang="en-US" altLang="zh-CN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2x1</a:t>
                </a: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向量，</a:t>
                </a:r>
                <a:r>
                  <a:rPr lang="en-US" altLang="zh-CN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e</a:t>
                </a: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为变化后线段</a:t>
                </a:r>
                <a:r>
                  <a:rPr lang="en-US" altLang="zh-CN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2x1</a:t>
                </a: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向量</a:t>
                </a:r>
                <a:endParaRPr lang="zh-CN" altLang="en-US" sz="20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通过将上述式子求导，可以得出最优缩放因子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𝑠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=(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^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^</m:t>
                        </m:r>
                      </m:sub>
                    </m:sSub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p>
                    <m:sSubSup>
                      <m:sSubSup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^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𝑅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𝑇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𝑒</m:t>
                    </m:r>
                  </m:oMath>
                </a14:m>
                <a:endParaRPr lang="en-US" altLang="zh-CN" sz="2000" i="1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替换之后可得：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||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𝐶𝑒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|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|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𝑅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^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(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^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^</m:t>
                        </m:r>
                      </m:sub>
                    </m:sSub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p>
                    <m:sSubSup>
                      <m:sSubSup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^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𝑅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𝑇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𝑒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−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𝐼</m:t>
                    </m:r>
                  </m:oMath>
                </a14:m>
                <a:endParaRPr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endParaRPr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285750" lvl="0" indent="-285750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accen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+mn-ea"/>
                  </a:rPr>
                  <a:t>线条能量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ea typeface="字魂59号-创粗黑" panose="00000500000000000000" pitchFamily="2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ea typeface="字魂59号-创粗黑" panose="00000500000000000000" pitchFamily="2" charset="-122"/>
                            <a:cs typeface="Cambria Math" panose="02040503050406030204" charset="0"/>
                            <a:sym typeface="+mn-ea"/>
                          </a:rPr>
                          <m:t>𝐸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ea typeface="字魂59号-创粗黑" panose="00000500000000000000" pitchFamily="2" charset="-122"/>
                            <a:cs typeface="Cambria Math" panose="02040503050406030204" charset="0"/>
                            <a:sym typeface="+mn-ea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chemeClr val="accen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+mn-ea"/>
                  </a:rPr>
                  <a:t>：</a:t>
                </a:r>
                <a:endParaRPr lang="zh-CN" altLang="en-US" sz="2400">
                  <a:solidFill>
                    <a:schemeClr val="tx1"/>
                  </a:solidFill>
                  <a:latin typeface="Microsoft JhengHei" panose="020B0604030504040204" charset="-120"/>
                  <a:ea typeface="Microsoft JhengHei" panose="020B0604030504040204" charset="-120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保持直线与平行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𝐸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𝐿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𝑉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,{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𝑚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})=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𝐿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𝑗</m:t>
                        </m:r>
                      </m:sub>
                      <m:sup/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||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𝑚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(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𝑗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)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𝑞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(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𝑗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)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𝑗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是线段索引</a:t>
                </a:r>
                <a:endParaRPr lang="en-US" altLang="zh-CN" sz="2000" i="1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同理形状保持，向量二范数求解，可以将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𝑁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𝐶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按行拼接，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𝑒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𝑞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𝑗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按行拼接，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𝐶𝑒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0</m:t>
                    </m:r>
                  </m:oMath>
                </a14:m>
                <a:endParaRPr lang="en-US" altLang="zh-CN" sz="2000" i="1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15695"/>
                <a:ext cx="12032615" cy="512953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图片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0" y="1344295"/>
            <a:ext cx="3187700" cy="723900"/>
          </a:xfrm>
          <a:prstGeom prst="rect">
            <a:avLst/>
          </a:prstGeom>
        </p:spPr>
      </p:pic>
      <p:grpSp>
        <p:nvGrpSpPr>
          <p:cNvPr id="63" name="组合 62"/>
          <p:cNvGrpSpPr/>
          <p:nvPr/>
        </p:nvGrpSpPr>
        <p:grpSpPr>
          <a:xfrm>
            <a:off x="8540115" y="3060700"/>
            <a:ext cx="3178810" cy="1536700"/>
            <a:chOff x="13479" y="3880"/>
            <a:chExt cx="5006" cy="2420"/>
          </a:xfrm>
        </p:grpSpPr>
        <p:cxnSp>
          <p:nvCxnSpPr>
            <p:cNvPr id="64" name="直接连接符 63"/>
            <p:cNvCxnSpPr/>
            <p:nvPr/>
          </p:nvCxnSpPr>
          <p:spPr>
            <a:xfrm flipV="1">
              <a:off x="13479" y="3880"/>
              <a:ext cx="4541" cy="192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V="1">
              <a:off x="13479" y="5299"/>
              <a:ext cx="5007" cy="50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68" name="弧形 67"/>
            <p:cNvSpPr/>
            <p:nvPr/>
          </p:nvSpPr>
          <p:spPr>
            <a:xfrm>
              <a:off x="14979" y="5120"/>
              <a:ext cx="179" cy="1180"/>
            </a:xfrm>
            <a:prstGeom prst="arc">
              <a:avLst/>
            </a:prstGeom>
            <a:ln w="1905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文本框 68"/>
                <p:cNvSpPr txBox="1"/>
                <p:nvPr/>
              </p:nvSpPr>
              <p:spPr>
                <a:xfrm>
                  <a:off x="15527" y="4820"/>
                  <a:ext cx="1195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>
            <p:sp>
              <p:nvSpPr>
                <p:cNvPr id="69" name="文本框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27" y="4820"/>
                  <a:ext cx="1195" cy="580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202191"/>
            <a:ext cx="12193200" cy="1198880"/>
            <a:chOff x="-1" y="202191"/>
            <a:chExt cx="12193200" cy="1198880"/>
          </a:xfrm>
        </p:grpSpPr>
        <p:grpSp>
          <p:nvGrpSpPr>
            <p:cNvPr id="3" name="组合 2"/>
            <p:cNvGrpSpPr/>
            <p:nvPr/>
          </p:nvGrpSpPr>
          <p:grpSpPr>
            <a:xfrm>
              <a:off x="-1" y="957421"/>
              <a:ext cx="12193200" cy="44820"/>
              <a:chOff x="1773217" y="5185185"/>
              <a:chExt cx="8645561" cy="44820"/>
            </a:xfrm>
          </p:grpSpPr>
          <p:cxnSp>
            <p:nvCxnSpPr>
              <p:cNvPr id="50" name="直接连接符 49"/>
              <p:cNvCxnSpPr/>
              <p:nvPr userDrawn="1"/>
            </p:nvCxnSpPr>
            <p:spPr>
              <a:xfrm>
                <a:off x="1773218" y="5185185"/>
                <a:ext cx="8645560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 userDrawn="1"/>
            </p:nvCxnSpPr>
            <p:spPr>
              <a:xfrm>
                <a:off x="1773217" y="5230005"/>
                <a:ext cx="864556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文本框 3"/>
            <p:cNvSpPr txBox="1"/>
            <p:nvPr/>
          </p:nvSpPr>
          <p:spPr>
            <a:xfrm>
              <a:off x="158749" y="202191"/>
              <a:ext cx="6181090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accent1"/>
                  </a:solidFill>
                  <a:latin typeface="Goudy Old Style" panose="02020502050305020303" charset="0"/>
                  <a:ea typeface="字魂59号-创粗黑" panose="00000500000000000000" pitchFamily="2" charset="-122"/>
                  <a:cs typeface="Goudy Old Style" panose="02020502050305020303" charset="0"/>
                </a:rPr>
                <a:t>Global warping</a:t>
              </a:r>
              <a:r>
                <a:rPr lang="en-US" altLang="zh-CN" sz="36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-</a:t>
              </a:r>
              <a:r>
                <a:rPr lang="zh-CN" altLang="en-US" sz="32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线条保持</a:t>
              </a:r>
              <a:endParaRPr lang="zh-CN" altLang="en-US" sz="36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endParaRPr lang="zh-CN" altLang="en-US" sz="36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577572" y="414393"/>
              <a:ext cx="4750912" cy="275671"/>
              <a:chOff x="7104504" y="2125822"/>
              <a:chExt cx="4750912" cy="275671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7284014" y="2125822"/>
                <a:ext cx="4571402" cy="275671"/>
                <a:chOff x="1744535" y="2710927"/>
                <a:chExt cx="9366322" cy="718073"/>
              </a:xfrm>
            </p:grpSpPr>
            <p:cxnSp>
              <p:nvCxnSpPr>
                <p:cNvPr id="27" name="直接连接符 26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 userDrawn="1"/>
              </p:nvCxnSpPr>
              <p:spPr>
                <a:xfrm flipH="1">
                  <a:off x="678986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 userDrawn="1"/>
              </p:nvCxnSpPr>
              <p:spPr>
                <a:xfrm flipH="1">
                  <a:off x="715025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 userDrawn="1"/>
              </p:nvCxnSpPr>
              <p:spPr>
                <a:xfrm flipH="1">
                  <a:off x="750704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 userDrawn="1"/>
              </p:nvCxnSpPr>
              <p:spPr>
                <a:xfrm flipH="1">
                  <a:off x="786742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 userDrawn="1"/>
              </p:nvCxnSpPr>
              <p:spPr>
                <a:xfrm flipH="1">
                  <a:off x="822780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 userDrawn="1"/>
              </p:nvCxnSpPr>
              <p:spPr>
                <a:xfrm flipH="1">
                  <a:off x="858819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 userDrawn="1"/>
              </p:nvCxnSpPr>
              <p:spPr>
                <a:xfrm flipH="1">
                  <a:off x="894857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 userDrawn="1"/>
              </p:nvCxnSpPr>
              <p:spPr>
                <a:xfrm flipH="1">
                  <a:off x="930895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 userDrawn="1"/>
              </p:nvCxnSpPr>
              <p:spPr>
                <a:xfrm flipH="1">
                  <a:off x="966933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 userDrawn="1"/>
              </p:nvCxnSpPr>
              <p:spPr>
                <a:xfrm flipH="1">
                  <a:off x="1002971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 userDrawn="1"/>
              </p:nvCxnSpPr>
              <p:spPr>
                <a:xfrm flipH="1">
                  <a:off x="1039009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" name="直接连接符 23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/>
            <p:cNvGrpSpPr/>
            <p:nvPr/>
          </p:nvGrpSpPr>
          <p:grpSpPr>
            <a:xfrm>
              <a:off x="9152593" y="410236"/>
              <a:ext cx="2817867" cy="275671"/>
              <a:chOff x="7104504" y="2125822"/>
              <a:chExt cx="2817867" cy="275671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7284014" y="2125822"/>
                <a:ext cx="2638357" cy="275671"/>
                <a:chOff x="1744535" y="2710927"/>
                <a:chExt cx="5405715" cy="718073"/>
              </a:xfrm>
            </p:grpSpPr>
            <p:cxnSp>
              <p:nvCxnSpPr>
                <p:cNvPr id="11" name="直接连接符 10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" name="直接连接符 7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/>
              <p:cNvSpPr txBox="1"/>
              <p:nvPr/>
            </p:nvSpPr>
            <p:spPr>
              <a:xfrm>
                <a:off x="17780" y="1115695"/>
                <a:ext cx="12032615" cy="564197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285750" lvl="0" indent="-285750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solidFill>
                      <a:schemeClr val="accen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+mn-ea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chemeClr val="accent1"/>
                        </a:solidFill>
                        <a:latin typeface="Cambria Math" panose="02040503050406030204" charset="0"/>
                        <a:ea typeface="字魂59号-创粗黑" panose="00000500000000000000" pitchFamily="2" charset="-122"/>
                        <a:cs typeface="Cambria Math" panose="02040503050406030204" charset="0"/>
                        <a:sym typeface="+mn-ea"/>
                      </a:rPr>
                      <m:t>𝒆</m:t>
                    </m:r>
                  </m:oMath>
                </a14:m>
                <a:r>
                  <a:rPr lang="zh-CN" altLang="en-US" sz="2000" dirty="0">
                    <a:solidFill>
                      <a:schemeClr val="accent1"/>
                    </a:solidFill>
                    <a:latin typeface="Cambria Math" panose="02040503050406030204" charset="0"/>
                    <a:ea typeface="字魂59号-创粗黑" panose="00000500000000000000" pitchFamily="2" charset="-122"/>
                    <a:cs typeface="Cambria Math" panose="02040503050406030204" charset="0"/>
                    <a:sym typeface="+mn-ea"/>
                  </a:rPr>
                  <a:t>表示为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ea typeface="字魂59号-创粗黑" panose="00000500000000000000" pitchFamily="2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ea typeface="字魂59号-创粗黑" panose="00000500000000000000" pitchFamily="2" charset="-122"/>
                            <a:cs typeface="Cambria Math" panose="02040503050406030204" charset="0"/>
                            <a:sym typeface="+mn-ea"/>
                          </a:rPr>
                          <m:t>𝑉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ea typeface="字魂59号-创粗黑" panose="00000500000000000000" pitchFamily="2" charset="-122"/>
                            <a:cs typeface="Cambria Math" panose="02040503050406030204" charset="0"/>
                            <a:sym typeface="+mn-ea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accent1"/>
                    </a:solidFill>
                    <a:latin typeface="Cambria Math" panose="02040503050406030204" charset="0"/>
                    <a:ea typeface="字魂59号-创粗黑" panose="00000500000000000000" pitchFamily="2" charset="-122"/>
                    <a:cs typeface="Cambria Math" panose="02040503050406030204" charset="0"/>
                    <a:sym typeface="+mn-ea"/>
                  </a:rPr>
                  <a:t>的函数</a:t>
                </a:r>
                <a:r>
                  <a:rPr lang="zh-CN" altLang="en-US" sz="2000" b="1" dirty="0">
                    <a:solidFill>
                      <a:schemeClr val="accen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+mn-ea"/>
                  </a:rPr>
                  <a:t>：</a:t>
                </a:r>
                <a:endParaRPr lang="zh-CN" altLang="en-US" sz="2000">
                  <a:solidFill>
                    <a:schemeClr val="tx1"/>
                  </a:solidFill>
                  <a:latin typeface="Microsoft JhengHei" panose="020B0604030504040204" charset="-120"/>
                  <a:ea typeface="Microsoft JhengHei" panose="020B0604030504040204" charset="-120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双线性插值函数</a:t>
                </a:r>
                <a:r>
                  <a:rPr lang="zh-CN" altLang="en-US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：</a:t>
                </a:r>
                <a:r>
                  <a:rPr lang="en-US" altLang="zh-CN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F（x,y）=a0+a1x+a2y+a3xy</a:t>
                </a:r>
                <a:r>
                  <a:rPr lang="zh-CN" altLang="en-US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，其中四个参数由插值确定</a:t>
                </a:r>
                <a:endParaRPr lang="en-US" altLang="zh-CN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由于一个点</a:t>
                </a:r>
                <a:r>
                  <a:rPr lang="en-US" altLang="zh-CN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p(x,y)</a:t>
                </a:r>
                <a:r>
                  <a:rPr lang="zh-CN" altLang="en-US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需要求两个坐标，因此我们总共有</a:t>
                </a:r>
                <a:r>
                  <a:rPr lang="en-US" altLang="zh-CN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8</a:t>
                </a:r>
                <a:r>
                  <a:rPr lang="zh-CN" altLang="en-US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个参数待定</a:t>
                </a:r>
                <a:endParaRPr lang="zh-CN" altLang="en-US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由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𝑞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/</m:t>
                        </m:r>
                      </m:sup>
                    </m:sSubSup>
                  </m:oMath>
                </a14:m>
                <a:r>
                  <a:rPr lang="zh-CN" altLang="en-US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，与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，我们确定插值系数矩阵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CN" altLang="en-US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，再去计算变形后的线段坐标</a:t>
                </a:r>
                <a:endParaRPr lang="zh-CN" altLang="en-US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𝑊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𝐿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𝑞</m:t>
                        </m:r>
                      </m:sub>
                    </m:sSub>
                  </m:oMath>
                </a14:m>
                <a:endParaRPr lang="zh-CN" altLang="en-US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endParaRPr lang="zh-CN" altLang="en-US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endParaRPr lang="zh-CN" altLang="en-US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得到系数后，计算线段变形后的四个坐标，然后得到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字魂59号-创粗黑" panose="00000500000000000000" pitchFamily="2" charset="-122"/>
                        <a:cs typeface="Cambria Math" panose="02040503050406030204" charset="0"/>
                        <a:sym typeface="+mn-ea"/>
                      </a:rPr>
                      <m:t>𝒆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(2x1</a:t>
                </a:r>
                <a:r>
                  <a:rPr lang="zh-CN" altLang="en-US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向量</a:t>
                </a:r>
                <a:r>
                  <a:rPr lang="en-US" altLang="zh-CN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)</a:t>
                </a:r>
                <a:endParaRPr lang="zh-CN" altLang="en-US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endParaRPr lang="zh-CN" altLang="en-US" sz="20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742950" lvl="1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endParaRPr lang="zh-CN" altLang="en-US" sz="20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" y="1115695"/>
                <a:ext cx="12032615" cy="564197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960" y="957580"/>
            <a:ext cx="2672080" cy="2656205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740" y="3053080"/>
            <a:ext cx="3806190" cy="1340485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5112385"/>
            <a:ext cx="4779645" cy="11988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本框 57"/>
              <p:cNvSpPr txBox="1"/>
              <p:nvPr/>
            </p:nvSpPr>
            <p:spPr>
              <a:xfrm>
                <a:off x="7397115" y="4571365"/>
                <a:ext cx="3869690" cy="664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𝐿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𝐻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𝑒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𝐷𝐿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𝐷𝐻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p>
                      </m:sSup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115" y="4571365"/>
                <a:ext cx="3869690" cy="6642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图片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1665" y="5443855"/>
            <a:ext cx="2497455" cy="798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202191"/>
            <a:ext cx="12193200" cy="1198880"/>
            <a:chOff x="-1" y="202191"/>
            <a:chExt cx="12193200" cy="1198880"/>
          </a:xfrm>
        </p:grpSpPr>
        <p:grpSp>
          <p:nvGrpSpPr>
            <p:cNvPr id="3" name="组合 2"/>
            <p:cNvGrpSpPr/>
            <p:nvPr/>
          </p:nvGrpSpPr>
          <p:grpSpPr>
            <a:xfrm>
              <a:off x="-1" y="957421"/>
              <a:ext cx="12193200" cy="44820"/>
              <a:chOff x="1773217" y="5185185"/>
              <a:chExt cx="8645561" cy="44820"/>
            </a:xfrm>
          </p:grpSpPr>
          <p:cxnSp>
            <p:nvCxnSpPr>
              <p:cNvPr id="50" name="直接连接符 49"/>
              <p:cNvCxnSpPr/>
              <p:nvPr userDrawn="1"/>
            </p:nvCxnSpPr>
            <p:spPr>
              <a:xfrm>
                <a:off x="1773218" y="5185185"/>
                <a:ext cx="8645560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 userDrawn="1"/>
            </p:nvCxnSpPr>
            <p:spPr>
              <a:xfrm>
                <a:off x="1773217" y="5230005"/>
                <a:ext cx="864556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文本框 3"/>
            <p:cNvSpPr txBox="1"/>
            <p:nvPr/>
          </p:nvSpPr>
          <p:spPr>
            <a:xfrm>
              <a:off x="158749" y="202191"/>
              <a:ext cx="6181090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accent1"/>
                  </a:solidFill>
                  <a:latin typeface="Goudy Old Style" panose="02020502050305020303" charset="0"/>
                  <a:ea typeface="字魂59号-创粗黑" panose="00000500000000000000" pitchFamily="2" charset="-122"/>
                  <a:cs typeface="Goudy Old Style" panose="02020502050305020303" charset="0"/>
                </a:rPr>
                <a:t>Global warping</a:t>
              </a:r>
              <a:r>
                <a:rPr lang="en-US" altLang="zh-CN" sz="36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-</a:t>
              </a:r>
              <a:r>
                <a:rPr lang="zh-CN" altLang="en-US" sz="32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线条保持</a:t>
              </a:r>
              <a:endParaRPr lang="zh-CN" altLang="en-US" sz="36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endParaRPr lang="zh-CN" altLang="en-US" sz="36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577572" y="414393"/>
              <a:ext cx="4750912" cy="275671"/>
              <a:chOff x="7104504" y="2125822"/>
              <a:chExt cx="4750912" cy="275671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7284014" y="2125822"/>
                <a:ext cx="4571402" cy="275671"/>
                <a:chOff x="1744535" y="2710927"/>
                <a:chExt cx="9366322" cy="718073"/>
              </a:xfrm>
            </p:grpSpPr>
            <p:cxnSp>
              <p:nvCxnSpPr>
                <p:cNvPr id="27" name="直接连接符 26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 userDrawn="1"/>
              </p:nvCxnSpPr>
              <p:spPr>
                <a:xfrm flipH="1">
                  <a:off x="678986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 userDrawn="1"/>
              </p:nvCxnSpPr>
              <p:spPr>
                <a:xfrm flipH="1">
                  <a:off x="715025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 userDrawn="1"/>
              </p:nvCxnSpPr>
              <p:spPr>
                <a:xfrm flipH="1">
                  <a:off x="750704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 userDrawn="1"/>
              </p:nvCxnSpPr>
              <p:spPr>
                <a:xfrm flipH="1">
                  <a:off x="786742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 userDrawn="1"/>
              </p:nvCxnSpPr>
              <p:spPr>
                <a:xfrm flipH="1">
                  <a:off x="822780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 userDrawn="1"/>
              </p:nvCxnSpPr>
              <p:spPr>
                <a:xfrm flipH="1">
                  <a:off x="858819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 userDrawn="1"/>
              </p:nvCxnSpPr>
              <p:spPr>
                <a:xfrm flipH="1">
                  <a:off x="894857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 userDrawn="1"/>
              </p:nvCxnSpPr>
              <p:spPr>
                <a:xfrm flipH="1">
                  <a:off x="930895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 userDrawn="1"/>
              </p:nvCxnSpPr>
              <p:spPr>
                <a:xfrm flipH="1">
                  <a:off x="966933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 userDrawn="1"/>
              </p:nvCxnSpPr>
              <p:spPr>
                <a:xfrm flipH="1">
                  <a:off x="1002971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 userDrawn="1"/>
              </p:nvCxnSpPr>
              <p:spPr>
                <a:xfrm flipH="1">
                  <a:off x="1039009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" name="直接连接符 23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/>
            <p:cNvGrpSpPr/>
            <p:nvPr/>
          </p:nvGrpSpPr>
          <p:grpSpPr>
            <a:xfrm>
              <a:off x="9152593" y="410236"/>
              <a:ext cx="2817867" cy="275671"/>
              <a:chOff x="7104504" y="2125822"/>
              <a:chExt cx="2817867" cy="275671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7284014" y="2125822"/>
                <a:ext cx="2638357" cy="275671"/>
                <a:chOff x="1744535" y="2710927"/>
                <a:chExt cx="5405715" cy="718073"/>
              </a:xfrm>
            </p:grpSpPr>
            <p:cxnSp>
              <p:nvCxnSpPr>
                <p:cNvPr id="11" name="直接连接符 10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" name="直接连接符 7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4" name="直接连接符 53"/>
          <p:cNvCxnSpPr/>
          <p:nvPr/>
        </p:nvCxnSpPr>
        <p:spPr>
          <a:xfrm>
            <a:off x="0" y="6346984"/>
            <a:ext cx="12192000" cy="0"/>
          </a:xfrm>
          <a:prstGeom prst="line">
            <a:avLst/>
          </a:prstGeom>
          <a:ln cap="rnd">
            <a:solidFill>
              <a:schemeClr val="accent1">
                <a:lumMod val="60000"/>
                <a:lumOff val="40000"/>
              </a:schemeClr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/>
              <p:cNvSpPr txBox="1"/>
              <p:nvPr/>
            </p:nvSpPr>
            <p:spPr>
              <a:xfrm>
                <a:off x="0" y="1115695"/>
                <a:ext cx="12032615" cy="512953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342900" lvl="0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dirty="0">
                    <a:solidFill>
                      <a:schemeClr val="accen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+mn-ea"/>
                  </a:rPr>
                  <a:t>线条能量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dirty="0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ea typeface="字魂59号-创粗黑" panose="00000500000000000000" pitchFamily="2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ea typeface="字魂59号-创粗黑" panose="00000500000000000000" pitchFamily="2" charset="-122"/>
                            <a:cs typeface="Cambria Math" panose="02040503050406030204" charset="0"/>
                            <a:sym typeface="+mn-ea"/>
                          </a:rPr>
                          <m:t>𝐸</m:t>
                        </m:r>
                      </m:e>
                      <m:sub>
                        <m:r>
                          <a:rPr lang="en-US" altLang="zh-CN" sz="2000" b="1" i="1" dirty="0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ea typeface="字魂59号-创粗黑" panose="00000500000000000000" pitchFamily="2" charset="-122"/>
                            <a:cs typeface="Cambria Math" panose="02040503050406030204" charset="0"/>
                            <a:sym typeface="+mn-ea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chemeClr val="accen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+mn-ea"/>
                  </a:rPr>
                  <a:t>：</a:t>
                </a:r>
                <a:endParaRPr lang="zh-CN" altLang="en-US" sz="20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endParaRPr>
              </a:p>
              <a:p>
                <a:pPr marL="800100" lvl="1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𝑒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𝐷𝐿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𝐷𝐻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𝑊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p>
                    </m:sSup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altLang="zh-CN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800100" lvl="1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𝐸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𝐿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𝑉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,{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𝑚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})=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𝐿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𝑗</m:t>
                        </m:r>
                      </m:sub>
                      <m:sup/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||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𝑚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(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𝑗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)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𝑞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(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𝑗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)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000" i="1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800100" lvl="1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因此可得：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𝐸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𝐿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𝑉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,{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𝑚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})=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𝐿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naryPr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𝑗</m:t>
                        </m:r>
                      </m:sub>
                      <m:sup/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||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𝑚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(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𝑗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)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)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𝐷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  <a:sym typeface="+mn-ea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  <a:sym typeface="+mn-ea"/>
                              </a:rPr>
                              <m:t>𝑞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  <a:sym typeface="+mn-ea"/>
                              </a:rPr>
                              <m:t>(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  <a:sym typeface="+mn-ea"/>
                              </a:rPr>
                              <m:t>𝑗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  <a:sym typeface="+mn-ea"/>
                              </a:rPr>
                              <m:t>)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  <a:sym typeface="+mn-ea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  <a:sym typeface="+mn-ea"/>
                              </a:rPr>
                              <m:t>𝑞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  <a:sym typeface="+mn-ea"/>
                              </a:rPr>
                              <m:t>−</m:t>
                            </m:r>
                            <m:r>
                              <a:rPr lang="en-US" altLang="zh-CN" sz="2000" i="1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  <a:sym typeface="+mn-ea"/>
                              </a:rPr>
                              <m:t>1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  <a:sym typeface="+mn-ea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ea typeface="MS Mincho" charset="0"/>
                                <a:cs typeface="Cambria Math" panose="02040503050406030204" charset="0"/>
                                <a:sym typeface="+mn-ea"/>
                              </a:rPr>
                              <m:t>𝑞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000" i="1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800100" lvl="1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拼接后可得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𝐸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𝐿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𝑉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,{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𝑚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})=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𝐾𝑉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0</m:t>
                    </m:r>
                  </m:oMath>
                </a14:m>
                <a:endParaRPr lang="en-US" altLang="zh-CN" sz="2000" i="1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1257300" lvl="2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其中</a:t>
                </a:r>
                <a:r>
                  <a:rPr lang="en-US" altLang="zh-CN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K</a:t>
                </a: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𝐶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𝑗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𝑚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𝑗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)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)</m:t>
                    </m:r>
                    <m:r>
                      <a:rPr lang="en-US" altLang="zh-CN" sz="20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𝐷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𝐻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𝑞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𝑗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)</m:t>
                        </m:r>
                      </m:sub>
                    </m:sSub>
                    <m:sSubSup>
                      <m:sSubSupPr>
                        <m:ctrlPr>
                          <a:rPr lang="en-US" altLang="zh-CN" sz="20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𝑊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𝑞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zh-CN" altLang="en-US" sz="2000">
                    <a:latin typeface="微软雅黑" panose="020B0503020204020204" charset="-122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按行拼接而来</a:t>
                </a:r>
                <a:r>
                  <a:rPr lang="zh-CN" altLang="en-US" sz="2000">
                    <a:latin typeface="Cambria Math" panose="02040503050406030204" charset="0"/>
                    <a:ea typeface="MS Mincho" charset="0"/>
                    <a:cs typeface="Cambria Math" panose="02040503050406030204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𝑉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𝑉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  <a:sym typeface="+mn-ea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zh-CN" altLang="en-US" sz="2000">
                    <a:latin typeface="微软雅黑" panose="020B0503020204020204" charset="-122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按行拼接而来</a:t>
                </a:r>
                <a:endParaRPr lang="zh-CN" altLang="en-US" sz="2000">
                  <a:latin typeface="微软雅黑" panose="020B0503020204020204" charset="-122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1257300" lvl="2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微软雅黑" panose="020B0503020204020204" charset="-122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因此，成功将线条能量表述为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𝑉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,{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𝑚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}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的函数</a:t>
                </a:r>
                <a:endParaRPr lang="zh-CN" altLang="en-US" sz="2000">
                  <a:latin typeface="Cambria Math" panose="02040503050406030204" charset="0"/>
                  <a:ea typeface="MS Mincho" charset="0"/>
                  <a:cs typeface="Cambria Math" panose="02040503050406030204" charset="0"/>
                  <a:sym typeface="+mn-ea"/>
                </a:endParaRPr>
              </a:p>
              <a:p>
                <a:pPr marL="285750" lvl="0" indent="-285750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:endParaRPr lang="en-US" altLang="zh-CN" sz="2000" i="1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15695"/>
                <a:ext cx="12032615" cy="512953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组合 52"/>
          <p:cNvGrpSpPr/>
          <p:nvPr/>
        </p:nvGrpSpPr>
        <p:grpSpPr>
          <a:xfrm>
            <a:off x="8449310" y="2463800"/>
            <a:ext cx="3178810" cy="1536700"/>
            <a:chOff x="13479" y="3880"/>
            <a:chExt cx="5006" cy="2420"/>
          </a:xfrm>
        </p:grpSpPr>
        <p:cxnSp>
          <p:nvCxnSpPr>
            <p:cNvPr id="60" name="直接连接符 59"/>
            <p:cNvCxnSpPr/>
            <p:nvPr/>
          </p:nvCxnSpPr>
          <p:spPr>
            <a:xfrm flipV="1">
              <a:off x="13479" y="3880"/>
              <a:ext cx="4541" cy="1927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V="1">
              <a:off x="13479" y="5299"/>
              <a:ext cx="5007" cy="508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65" name="弧形 64"/>
            <p:cNvSpPr/>
            <p:nvPr/>
          </p:nvSpPr>
          <p:spPr>
            <a:xfrm>
              <a:off x="14979" y="5120"/>
              <a:ext cx="179" cy="1180"/>
            </a:xfrm>
            <a:prstGeom prst="arc">
              <a:avLst/>
            </a:prstGeom>
            <a:ln w="19050"/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文本框 65"/>
                <p:cNvSpPr txBox="1"/>
                <p:nvPr/>
              </p:nvSpPr>
              <p:spPr>
                <a:xfrm>
                  <a:off x="15527" y="4820"/>
                  <a:ext cx="1195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>
            <p:sp>
              <p:nvSpPr>
                <p:cNvPr id="66" name="文本框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27" y="4820"/>
                  <a:ext cx="1195" cy="580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2" name="图片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650" y="1344295"/>
            <a:ext cx="3187700" cy="723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202191"/>
            <a:ext cx="12193200" cy="1198880"/>
            <a:chOff x="-1" y="202191"/>
            <a:chExt cx="12193200" cy="1198880"/>
          </a:xfrm>
        </p:grpSpPr>
        <p:grpSp>
          <p:nvGrpSpPr>
            <p:cNvPr id="3" name="组合 2"/>
            <p:cNvGrpSpPr/>
            <p:nvPr/>
          </p:nvGrpSpPr>
          <p:grpSpPr>
            <a:xfrm>
              <a:off x="-1" y="957421"/>
              <a:ext cx="12193200" cy="44820"/>
              <a:chOff x="1773217" y="5185185"/>
              <a:chExt cx="8645561" cy="44820"/>
            </a:xfrm>
          </p:grpSpPr>
          <p:cxnSp>
            <p:nvCxnSpPr>
              <p:cNvPr id="50" name="直接连接符 49"/>
              <p:cNvCxnSpPr/>
              <p:nvPr userDrawn="1"/>
            </p:nvCxnSpPr>
            <p:spPr>
              <a:xfrm>
                <a:off x="1773218" y="5185185"/>
                <a:ext cx="8645560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 userDrawn="1"/>
            </p:nvCxnSpPr>
            <p:spPr>
              <a:xfrm>
                <a:off x="1773217" y="5230005"/>
                <a:ext cx="864556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文本框 3"/>
            <p:cNvSpPr txBox="1"/>
            <p:nvPr/>
          </p:nvSpPr>
          <p:spPr>
            <a:xfrm>
              <a:off x="158749" y="202191"/>
              <a:ext cx="6181090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accent1"/>
                  </a:solidFill>
                  <a:latin typeface="Goudy Old Style" panose="02020502050305020303" charset="0"/>
                  <a:ea typeface="字魂59号-创粗黑" panose="00000500000000000000" pitchFamily="2" charset="-122"/>
                  <a:cs typeface="Goudy Old Style" panose="02020502050305020303" charset="0"/>
                </a:rPr>
                <a:t>Global warping</a:t>
              </a:r>
              <a:r>
                <a:rPr lang="en-US" altLang="zh-CN" sz="36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-</a:t>
              </a:r>
              <a:r>
                <a:rPr lang="zh-CN" altLang="en-US" sz="32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边界约束</a:t>
              </a:r>
              <a:endParaRPr lang="zh-CN" altLang="en-US" sz="36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endParaRPr lang="zh-CN" altLang="en-US" sz="36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577572" y="414393"/>
              <a:ext cx="4750912" cy="275671"/>
              <a:chOff x="7104504" y="2125822"/>
              <a:chExt cx="4750912" cy="275671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7284014" y="2125822"/>
                <a:ext cx="4571402" cy="275671"/>
                <a:chOff x="1744535" y="2710927"/>
                <a:chExt cx="9366322" cy="718073"/>
              </a:xfrm>
            </p:grpSpPr>
            <p:cxnSp>
              <p:nvCxnSpPr>
                <p:cNvPr id="27" name="直接连接符 26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 userDrawn="1"/>
              </p:nvCxnSpPr>
              <p:spPr>
                <a:xfrm flipH="1">
                  <a:off x="678986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 userDrawn="1"/>
              </p:nvCxnSpPr>
              <p:spPr>
                <a:xfrm flipH="1">
                  <a:off x="715025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 userDrawn="1"/>
              </p:nvCxnSpPr>
              <p:spPr>
                <a:xfrm flipH="1">
                  <a:off x="750704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 userDrawn="1"/>
              </p:nvCxnSpPr>
              <p:spPr>
                <a:xfrm flipH="1">
                  <a:off x="786742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 userDrawn="1"/>
              </p:nvCxnSpPr>
              <p:spPr>
                <a:xfrm flipH="1">
                  <a:off x="822780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 userDrawn="1"/>
              </p:nvCxnSpPr>
              <p:spPr>
                <a:xfrm flipH="1">
                  <a:off x="858819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 userDrawn="1"/>
              </p:nvCxnSpPr>
              <p:spPr>
                <a:xfrm flipH="1">
                  <a:off x="894857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 userDrawn="1"/>
              </p:nvCxnSpPr>
              <p:spPr>
                <a:xfrm flipH="1">
                  <a:off x="930895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 userDrawn="1"/>
              </p:nvCxnSpPr>
              <p:spPr>
                <a:xfrm flipH="1">
                  <a:off x="966933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 userDrawn="1"/>
              </p:nvCxnSpPr>
              <p:spPr>
                <a:xfrm flipH="1">
                  <a:off x="1002971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 userDrawn="1"/>
              </p:nvCxnSpPr>
              <p:spPr>
                <a:xfrm flipH="1">
                  <a:off x="1039009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" name="直接连接符 23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/>
            <p:cNvGrpSpPr/>
            <p:nvPr/>
          </p:nvGrpSpPr>
          <p:grpSpPr>
            <a:xfrm>
              <a:off x="9152593" y="410236"/>
              <a:ext cx="2817867" cy="275671"/>
              <a:chOff x="7104504" y="2125822"/>
              <a:chExt cx="2817867" cy="275671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7284014" y="2125822"/>
                <a:ext cx="2638357" cy="275671"/>
                <a:chOff x="1744535" y="2710927"/>
                <a:chExt cx="5405715" cy="718073"/>
              </a:xfrm>
            </p:grpSpPr>
            <p:cxnSp>
              <p:nvCxnSpPr>
                <p:cNvPr id="11" name="直接连接符 10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" name="直接连接符 7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4" name="直接连接符 53"/>
          <p:cNvCxnSpPr/>
          <p:nvPr/>
        </p:nvCxnSpPr>
        <p:spPr>
          <a:xfrm>
            <a:off x="0" y="6346984"/>
            <a:ext cx="12192000" cy="0"/>
          </a:xfrm>
          <a:prstGeom prst="line">
            <a:avLst/>
          </a:prstGeom>
          <a:ln cap="rnd">
            <a:solidFill>
              <a:schemeClr val="accent1">
                <a:lumMod val="60000"/>
                <a:lumOff val="40000"/>
              </a:schemeClr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/>
              <p:cNvSpPr txBox="1"/>
              <p:nvPr/>
            </p:nvSpPr>
            <p:spPr>
              <a:xfrm>
                <a:off x="0" y="1115695"/>
                <a:ext cx="12032615" cy="512953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342900" lvl="0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accent1"/>
                    </a:solidFill>
                    <a:latin typeface="Cambria Math" panose="02040503050406030204" charset="0"/>
                    <a:ea typeface="字魂59号-创粗黑" panose="00000500000000000000" pitchFamily="2" charset="-122"/>
                    <a:cs typeface="Cambria Math" panose="02040503050406030204" charset="0"/>
                    <a:sym typeface="+mn-ea"/>
                  </a:rPr>
                  <a:t>四条上的点在边界上形成矩形</a:t>
                </a:r>
                <a:r>
                  <a:rPr lang="zh-CN" altLang="en-US" sz="2000" b="1" dirty="0">
                    <a:solidFill>
                      <a:schemeClr val="accen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+mn-ea"/>
                  </a:rPr>
                  <a:t>：</a:t>
                </a:r>
                <a:endParaRPr lang="zh-CN" altLang="en-US" sz="20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endParaRPr>
              </a:p>
              <a:p>
                <a:pPr marL="800100" lvl="1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𝐸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𝐵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𝑉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∈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𝐿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∈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𝑅</m:t>
                        </m:r>
                      </m:sub>
                      <m:sup/>
                      <m:e>
                        <m:r>
                          <a:rPr lang="en-US" sz="2000" i="1">
                            <a:latin typeface="Cambria Math" panose="02040503050406030204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𝑤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∈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𝑇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∈</m:t>
                        </m:r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𝐵</m:t>
                        </m:r>
                      </m:sub>
                      <m:sup/>
                      <m:e>
                        <m:r>
                          <a:rPr lang="en-US" sz="2000" i="1">
                            <a:latin typeface="Cambria Math" panose="02040503050406030204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ℎ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800100" lvl="1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其中</a:t>
                </a:r>
                <a:r>
                  <a:rPr lang="en-US" altLang="zh-CN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L,R,T,B</a:t>
                </a: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，分别表示左右上下边界的顶点，</a:t>
                </a:r>
                <a:r>
                  <a:rPr lang="en-US" altLang="zh-CN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w/h</a:t>
                </a: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表示目标矩形的宽度与高度</a:t>
                </a:r>
                <a:endParaRPr lang="zh-CN" altLang="en-US" sz="20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800100" lvl="1" indent="-342900" algn="l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微软雅黑" panose="020B0503020204020204" charset="-122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同样，我们可以把上述能量表示为矩形相乘</a:t>
                </a:r>
                <a:endParaRPr lang="zh-CN" altLang="en-US" sz="2000">
                  <a:latin typeface="微软雅黑" panose="020B0503020204020204" charset="-122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1257300" lvl="2" indent="-342900" algn="l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ea typeface="+mn-lt"/>
                    <a:cs typeface="+mn-lt"/>
                    <a:sym typeface="+mn-ea"/>
                  </a:rPr>
                  <a:t>对于上边界顶点：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zh-CN" sz="2000" i="1">
                            <a:latin typeface="Cambria Math" panose="02040503050406030204" charset="0"/>
                            <a:ea typeface="+mn-lt"/>
                            <a:cs typeface="Cambria Math" panose="02040503050406030204" charset="0"/>
                            <a:sym typeface="+mn-ea"/>
                          </a:rPr>
                        </m:ctrlPr>
                      </m:mPr>
                      <m:m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e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e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1</m:t>
                          </m:r>
                        </m:e>
                      </m:mr>
                    </m:m>
                    <m:r>
                      <a:rPr lang="en-US" altLang="zh-CN" sz="20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)(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sz="2000" i="1">
                            <a:latin typeface="Cambria Math" panose="02040503050406030204" charset="0"/>
                            <a:ea typeface="+mn-lt"/>
                            <a:cs typeface="Cambria Math" panose="02040503050406030204" charset="0"/>
                            <a:sym typeface="+mn-ea"/>
                          </a:rPr>
                        </m:ctrlPr>
                      </m:mPr>
                      <m:m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+mn-lt"/>
                              <a:cs typeface="Cambria Math" panose="02040503050406030204" charset="0"/>
                              <a:sym typeface="+mn-ea"/>
                            </a:rPr>
                            <m:t>𝑥</m:t>
                          </m:r>
                        </m:e>
                      </m:mr>
                      <m:m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+mn-lt"/>
                              <a:cs typeface="Cambria Math" panose="02040503050406030204" charset="0"/>
                              <a:sym typeface="+mn-ea"/>
                            </a:rPr>
                            <m:t>𝑦</m:t>
                          </m:r>
                        </m:e>
                      </m:mr>
                    </m:m>
                    <m:r>
                      <a:rPr lang="en-US" altLang="zh-CN" sz="20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)=(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sz="2000" i="1">
                            <a:latin typeface="Cambria Math" panose="02040503050406030204" charset="0"/>
                            <a:ea typeface="+mn-lt"/>
                            <a:cs typeface="Cambria Math" panose="02040503050406030204" charset="0"/>
                            <a:sym typeface="+mn-ea"/>
                          </a:rPr>
                        </m:ctrlPr>
                      </m:mPr>
                      <m:m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e>
                      </m:mr>
                    </m:m>
                    <m:r>
                      <a:rPr lang="en-US" altLang="zh-CN" sz="20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endParaRPr lang="en-US" altLang="zh-CN" sz="2000" i="1">
                  <a:ea typeface="+mn-lt"/>
                  <a:cs typeface="+mn-lt"/>
                  <a:sym typeface="+mn-ea"/>
                </a:endParaRPr>
              </a:p>
              <a:p>
                <a:pPr marL="1257300" lvl="2" indent="-34290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ea typeface="+mn-lt"/>
                    <a:cs typeface="+mn-lt"/>
                    <a:sym typeface="+mn-ea"/>
                  </a:rPr>
                  <a:t>对于下边界顶点：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zh-CN" sz="2000" i="1">
                            <a:latin typeface="Cambria Math" panose="02040503050406030204" charset="0"/>
                            <a:ea typeface="+mn-lt"/>
                            <a:cs typeface="Cambria Math" panose="02040503050406030204" charset="0"/>
                            <a:sym typeface="+mn-ea"/>
                          </a:rPr>
                        </m:ctrlPr>
                      </m:mPr>
                      <m:m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e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e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1</m:t>
                          </m:r>
                        </m:e>
                      </m:mr>
                    </m:m>
                    <m:r>
                      <a:rPr lang="en-US" altLang="zh-CN" sz="20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)(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sz="2000" i="1">
                            <a:latin typeface="Cambria Math" panose="02040503050406030204" charset="0"/>
                            <a:ea typeface="+mn-lt"/>
                            <a:cs typeface="Cambria Math" panose="02040503050406030204" charset="0"/>
                            <a:sym typeface="+mn-ea"/>
                          </a:rPr>
                        </m:ctrlPr>
                      </m:mPr>
                      <m:m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+mn-lt"/>
                              <a:cs typeface="Cambria Math" panose="02040503050406030204" charset="0"/>
                              <a:sym typeface="+mn-ea"/>
                            </a:rPr>
                            <m:t>𝑥</m:t>
                          </m:r>
                        </m:e>
                      </m:mr>
                      <m:m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+mn-lt"/>
                              <a:cs typeface="Cambria Math" panose="02040503050406030204" charset="0"/>
                              <a:sym typeface="+mn-ea"/>
                            </a:rPr>
                            <m:t>𝑦</m:t>
                          </m:r>
                        </m:e>
                      </m:mr>
                    </m:m>
                    <m:r>
                      <a:rPr lang="en-US" altLang="zh-CN" sz="20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)=(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sz="2000" i="1">
                            <a:latin typeface="Cambria Math" panose="02040503050406030204" charset="0"/>
                            <a:ea typeface="+mn-lt"/>
                            <a:cs typeface="Cambria Math" panose="02040503050406030204" charset="0"/>
                            <a:sym typeface="+mn-ea"/>
                          </a:rPr>
                        </m:ctrlPr>
                      </m:mPr>
                      <m:m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+mn-lt"/>
                              <a:cs typeface="Cambria Math" panose="02040503050406030204" charset="0"/>
                              <a:sym typeface="+mn-ea"/>
                            </a:rPr>
                            <m:t>ℎ</m:t>
                          </m:r>
                        </m:e>
                      </m:mr>
                    </m:m>
                    <m:r>
                      <a:rPr lang="en-US" altLang="zh-CN" sz="20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endParaRPr lang="en-US" altLang="zh-CN" sz="2000" i="1">
                  <a:ea typeface="+mn-lt"/>
                  <a:cs typeface="+mn-lt"/>
                  <a:sym typeface="+mn-ea"/>
                </a:endParaRPr>
              </a:p>
              <a:p>
                <a:pPr marL="1257300" lvl="2" indent="-34290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ea typeface="+mn-lt"/>
                    <a:cs typeface="+mn-lt"/>
                    <a:sym typeface="+mn-ea"/>
                  </a:rPr>
                  <a:t>对于左边界顶点：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zh-CN" sz="2000" i="1">
                            <a:latin typeface="Cambria Math" panose="02040503050406030204" charset="0"/>
                            <a:ea typeface="+mn-lt"/>
                            <a:cs typeface="Cambria Math" panose="02040503050406030204" charset="0"/>
                            <a:sym typeface="+mn-ea"/>
                          </a:rPr>
                        </m:ctrlPr>
                      </m:mPr>
                      <m:m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1</m:t>
                          </m:r>
                        </m:e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e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e>
                      </m:mr>
                    </m:m>
                    <m:r>
                      <a:rPr lang="en-US" altLang="zh-CN" sz="20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)(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sz="2000" i="1">
                            <a:latin typeface="Cambria Math" panose="02040503050406030204" charset="0"/>
                            <a:ea typeface="+mn-lt"/>
                            <a:cs typeface="Cambria Math" panose="02040503050406030204" charset="0"/>
                            <a:sym typeface="+mn-ea"/>
                          </a:rPr>
                        </m:ctrlPr>
                      </m:mPr>
                      <m:m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+mn-lt"/>
                              <a:cs typeface="Cambria Math" panose="02040503050406030204" charset="0"/>
                              <a:sym typeface="+mn-ea"/>
                            </a:rPr>
                            <m:t>𝑥</m:t>
                          </m:r>
                        </m:e>
                      </m:mr>
                      <m:m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+mn-lt"/>
                              <a:cs typeface="Cambria Math" panose="02040503050406030204" charset="0"/>
                              <a:sym typeface="+mn-ea"/>
                            </a:rPr>
                            <m:t>𝑦</m:t>
                          </m:r>
                        </m:e>
                      </m:mr>
                    </m:m>
                    <m:r>
                      <a:rPr lang="en-US" altLang="zh-CN" sz="20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)=(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sz="2000" i="1">
                            <a:latin typeface="Cambria Math" panose="02040503050406030204" charset="0"/>
                            <a:ea typeface="+mn-lt"/>
                            <a:cs typeface="Cambria Math" panose="02040503050406030204" charset="0"/>
                            <a:sym typeface="+mn-ea"/>
                          </a:rPr>
                        </m:ctrlPr>
                      </m:mPr>
                      <m:m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e>
                      </m:mr>
                    </m:m>
                    <m:r>
                      <a:rPr lang="en-US" altLang="zh-CN" sz="20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endParaRPr lang="en-US" altLang="zh-CN" sz="2000" i="1">
                  <a:ea typeface="+mn-lt"/>
                  <a:cs typeface="+mn-lt"/>
                  <a:sym typeface="+mn-ea"/>
                </a:endParaRPr>
              </a:p>
              <a:p>
                <a:pPr marL="1257300" lvl="2" indent="-34290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ea typeface="+mn-lt"/>
                    <a:cs typeface="+mn-lt"/>
                    <a:sym typeface="+mn-ea"/>
                  </a:rPr>
                  <a:t>对于右边界顶点：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zh-CN" sz="2000" i="1">
                            <a:latin typeface="Cambria Math" panose="02040503050406030204" charset="0"/>
                            <a:ea typeface="+mn-lt"/>
                            <a:cs typeface="Cambria Math" panose="02040503050406030204" charset="0"/>
                            <a:sym typeface="+mn-ea"/>
                          </a:rPr>
                        </m:ctrlPr>
                      </m:mPr>
                      <m:m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1</m:t>
                          </m:r>
                        </m:e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e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e>
                      </m:mr>
                    </m:m>
                    <m:r>
                      <a:rPr lang="en-US" altLang="zh-CN" sz="20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)(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sz="2000" i="1">
                            <a:latin typeface="Cambria Math" panose="02040503050406030204" charset="0"/>
                            <a:ea typeface="+mn-lt"/>
                            <a:cs typeface="Cambria Math" panose="02040503050406030204" charset="0"/>
                            <a:sym typeface="+mn-ea"/>
                          </a:rPr>
                        </m:ctrlPr>
                      </m:mPr>
                      <m:m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+mn-lt"/>
                              <a:cs typeface="Cambria Math" panose="02040503050406030204" charset="0"/>
                              <a:sym typeface="+mn-ea"/>
                            </a:rPr>
                            <m:t>𝑥</m:t>
                          </m:r>
                        </m:e>
                      </m:mr>
                      <m:m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+mn-lt"/>
                              <a:cs typeface="Cambria Math" panose="02040503050406030204" charset="0"/>
                              <a:sym typeface="+mn-ea"/>
                            </a:rPr>
                            <m:t>𝑦</m:t>
                          </m:r>
                        </m:e>
                      </m:mr>
                    </m:m>
                    <m:r>
                      <a:rPr lang="en-US" altLang="zh-CN" sz="20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)=(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sz="2000" i="1">
                            <a:latin typeface="Cambria Math" panose="02040503050406030204" charset="0"/>
                            <a:ea typeface="+mn-lt"/>
                            <a:cs typeface="Cambria Math" panose="02040503050406030204" charset="0"/>
                            <a:sym typeface="+mn-ea"/>
                          </a:rPr>
                        </m:ctrlPr>
                      </m:mPr>
                      <m:m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+mn-lt"/>
                              <a:cs typeface="Cambria Math" panose="02040503050406030204" charset="0"/>
                              <a:sym typeface="+mn-ea"/>
                            </a:rPr>
                            <m:t>𝑤</m:t>
                          </m:r>
                        </m:e>
                      </m:mr>
                      <m:mr>
                        <m:e>
                          <m:r>
                            <a:rPr lang="en-US" altLang="zh-CN" sz="2000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e>
                      </m:mr>
                    </m:m>
                    <m:r>
                      <a:rPr lang="en-US" altLang="zh-CN" sz="2000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endParaRPr lang="en-US" altLang="zh-CN" sz="2000" i="1">
                  <a:latin typeface="Cambria Math" panose="02040503050406030204" charset="0"/>
                  <a:ea typeface="MS Mincho" charset="0"/>
                  <a:cs typeface="Cambria Math" panose="02040503050406030204" charset="0"/>
                  <a:sym typeface="+mn-ea"/>
                </a:endParaRPr>
              </a:p>
              <a:p>
                <a:pPr marL="800100" lvl="1" indent="-342900" algn="l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同理，我们可以把上述每个点的约束矩阵，按行拼接，得到</a:t>
                </a:r>
                <a:r>
                  <a:rPr lang="en-US" altLang="zh-CN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:</a:t>
                </a:r>
                <a:endParaRPr lang="en-US" altLang="zh-CN" sz="20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1257300" lvl="2" indent="-342900" algn="l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>
                        <a:highlight>
                          <a:srgbClr val="FFFF00"/>
                        </a:highlight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𝐵𝑉</m:t>
                    </m:r>
                    <m:r>
                      <a:rPr lang="en-US" altLang="zh-CN" sz="2000" i="1">
                        <a:highlight>
                          <a:srgbClr val="FFFF00"/>
                        </a:highlight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highlight>
                              <a:srgbClr val="FFFF00"/>
                            </a:highlight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highlight>
                              <a:srgbClr val="FFFF00"/>
                            </a:highlight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𝑉</m:t>
                        </m:r>
                      </m:e>
                      <m:sub>
                        <m:r>
                          <a:rPr lang="en-US" altLang="zh-CN" sz="2000" i="1">
                            <a:highlight>
                              <a:srgbClr val="FFFF00"/>
                            </a:highlight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𝑇</m:t>
                        </m:r>
                      </m:sub>
                    </m:sSub>
                  </m:oMath>
                </a14:m>
                <a:endParaRPr lang="en-US" altLang="zh-CN" sz="2000" i="1">
                  <a:highlight>
                    <a:srgbClr val="FFFF00"/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15695"/>
                <a:ext cx="12032615" cy="512953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本框 54"/>
              <p:cNvSpPr txBox="1"/>
              <p:nvPr/>
            </p:nvSpPr>
            <p:spPr>
              <a:xfrm>
                <a:off x="6353175" y="3106420"/>
                <a:ext cx="4913630" cy="204279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/>
                  <a:t>对于左上角顶点：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zh-CN" i="1">
                            <a:latin typeface="Cambria Math" panose="02040503050406030204" charset="0"/>
                            <a:ea typeface="+mn-lt"/>
                            <a:cs typeface="Cambria Math" panose="02040503050406030204" charset="0"/>
                            <a:sym typeface="+mn-ea"/>
                          </a:rPr>
                        </m:ctrlPr>
                      </m:mP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+mn-lt"/>
                              <a:cs typeface="Cambria Math" panose="02040503050406030204" charset="0"/>
                              <a:sym typeface="+mn-ea"/>
                            </a:rPr>
                            <m:t>1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1</m:t>
                          </m:r>
                        </m:e>
                      </m:mr>
                    </m:m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)(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i="1">
                            <a:latin typeface="Cambria Math" panose="02040503050406030204" charset="0"/>
                            <a:ea typeface="+mn-lt"/>
                            <a:cs typeface="Cambria Math" panose="02040503050406030204" charset="0"/>
                            <a:sym typeface="+mn-ea"/>
                          </a:rPr>
                        </m:ctrlPr>
                      </m:mP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+mn-lt"/>
                              <a:cs typeface="Cambria Math" panose="02040503050406030204" charset="0"/>
                              <a:sym typeface="+mn-ea"/>
                            </a:rPr>
                            <m:t>𝑥</m:t>
                          </m:r>
                        </m:e>
                      </m:m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+mn-lt"/>
                              <a:cs typeface="Cambria Math" panose="02040503050406030204" charset="0"/>
                              <a:sym typeface="+mn-ea"/>
                            </a:rPr>
                            <m:t>𝑦</m:t>
                          </m:r>
                        </m:e>
                      </m:mr>
                    </m:m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)=(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i="1">
                            <a:latin typeface="Cambria Math" panose="02040503050406030204" charset="0"/>
                            <a:ea typeface="+mn-lt"/>
                            <a:cs typeface="Cambria Math" panose="02040503050406030204" charset="0"/>
                            <a:sym typeface="+mn-ea"/>
                          </a:rPr>
                        </m:ctrlPr>
                      </m:mP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e>
                      </m:mr>
                    </m:m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ea typeface="MS Mincho" charset="0"/>
                  <a:cs typeface="Cambria Math" panose="02040503050406030204" charset="0"/>
                  <a:sym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>
                    <a:ea typeface="+mn-lt"/>
                    <a:cs typeface="+mn-lt"/>
                    <a:sym typeface="+mn-ea"/>
                  </a:rPr>
                  <a:t>对于右上角顶点：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zh-CN" i="1">
                            <a:latin typeface="Cambria Math" panose="02040503050406030204" charset="0"/>
                            <a:ea typeface="+mn-lt"/>
                            <a:cs typeface="Cambria Math" panose="02040503050406030204" charset="0"/>
                            <a:sym typeface="+mn-ea"/>
                          </a:rPr>
                        </m:ctrlPr>
                      </m:mP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+mn-lt"/>
                              <a:cs typeface="Cambria Math" panose="02040503050406030204" charset="0"/>
                              <a:sym typeface="+mn-ea"/>
                            </a:rPr>
                            <m:t>1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1</m:t>
                          </m:r>
                        </m:e>
                      </m:mr>
                    </m:m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)(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i="1">
                            <a:latin typeface="Cambria Math" panose="02040503050406030204" charset="0"/>
                            <a:ea typeface="+mn-lt"/>
                            <a:cs typeface="Cambria Math" panose="02040503050406030204" charset="0"/>
                            <a:sym typeface="+mn-ea"/>
                          </a:rPr>
                        </m:ctrlPr>
                      </m:mP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+mn-lt"/>
                              <a:cs typeface="Cambria Math" panose="02040503050406030204" charset="0"/>
                              <a:sym typeface="+mn-ea"/>
                            </a:rPr>
                            <m:t>𝑥</m:t>
                          </m:r>
                        </m:e>
                      </m:m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+mn-lt"/>
                              <a:cs typeface="Cambria Math" panose="02040503050406030204" charset="0"/>
                              <a:sym typeface="+mn-ea"/>
                            </a:rPr>
                            <m:t>𝑦</m:t>
                          </m:r>
                        </m:e>
                      </m:mr>
                    </m:m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)=(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i="1">
                            <a:latin typeface="Cambria Math" panose="02040503050406030204" charset="0"/>
                            <a:ea typeface="+mn-lt"/>
                            <a:cs typeface="Cambria Math" panose="02040503050406030204" charset="0"/>
                            <a:sym typeface="+mn-ea"/>
                          </a:rPr>
                        </m:ctrlPr>
                      </m:mP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+mn-lt"/>
                              <a:cs typeface="Cambria Math" panose="02040503050406030204" charset="0"/>
                              <a:sym typeface="+mn-ea"/>
                            </a:rPr>
                            <m:t>𝑤</m:t>
                          </m:r>
                        </m:e>
                      </m:m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e>
                      </m:mr>
                    </m:m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ea typeface="MS Mincho" charset="0"/>
                  <a:cs typeface="Cambria Math" panose="02040503050406030204" charset="0"/>
                  <a:sym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>
                    <a:ea typeface="+mn-lt"/>
                    <a:cs typeface="+mn-lt"/>
                    <a:sym typeface="+mn-ea"/>
                  </a:rPr>
                  <a:t>对于左下角顶点：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zh-CN" i="1">
                            <a:latin typeface="Cambria Math" panose="02040503050406030204" charset="0"/>
                            <a:ea typeface="+mn-lt"/>
                            <a:cs typeface="Cambria Math" panose="02040503050406030204" charset="0"/>
                            <a:sym typeface="+mn-ea"/>
                          </a:rPr>
                        </m:ctrlPr>
                      </m:mP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1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1</m:t>
                          </m:r>
                        </m:e>
                      </m:mr>
                    </m:m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)(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i="1">
                            <a:latin typeface="Cambria Math" panose="02040503050406030204" charset="0"/>
                            <a:ea typeface="+mn-lt"/>
                            <a:cs typeface="Cambria Math" panose="02040503050406030204" charset="0"/>
                            <a:sym typeface="+mn-ea"/>
                          </a:rPr>
                        </m:ctrlPr>
                      </m:mP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+mn-lt"/>
                              <a:cs typeface="Cambria Math" panose="02040503050406030204" charset="0"/>
                              <a:sym typeface="+mn-ea"/>
                            </a:rPr>
                            <m:t>𝑥</m:t>
                          </m:r>
                        </m:e>
                      </m:m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+mn-lt"/>
                              <a:cs typeface="Cambria Math" panose="02040503050406030204" charset="0"/>
                              <a:sym typeface="+mn-ea"/>
                            </a:rPr>
                            <m:t>𝑦</m:t>
                          </m:r>
                        </m:e>
                      </m:mr>
                    </m:m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)=(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i="1">
                            <a:latin typeface="Cambria Math" panose="02040503050406030204" charset="0"/>
                            <a:ea typeface="+mn-lt"/>
                            <a:cs typeface="Cambria Math" panose="02040503050406030204" charset="0"/>
                            <a:sym typeface="+mn-ea"/>
                          </a:rPr>
                        </m:ctrlPr>
                      </m:mP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+mn-lt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ℎ</m:t>
                          </m:r>
                        </m:e>
                      </m:mr>
                    </m:m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ea typeface="MS Mincho" charset="0"/>
                  <a:cs typeface="Cambria Math" panose="02040503050406030204" charset="0"/>
                  <a:sym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>
                    <a:ea typeface="+mn-lt"/>
                    <a:cs typeface="+mn-lt"/>
                    <a:sym typeface="+mn-ea"/>
                  </a:rPr>
                  <a:t>对于右下角顶点：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zh-CN" i="1">
                            <a:latin typeface="Cambria Math" panose="02040503050406030204" charset="0"/>
                            <a:ea typeface="+mn-lt"/>
                            <a:cs typeface="Cambria Math" panose="02040503050406030204" charset="0"/>
                            <a:sym typeface="+mn-ea"/>
                          </a:rPr>
                        </m:ctrlPr>
                      </m:mP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1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  <a:sym typeface="+mn-ea"/>
                            </a:rPr>
                            <m:t>1</m:t>
                          </m:r>
                        </m:e>
                      </m:mr>
                    </m:m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)(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i="1">
                            <a:latin typeface="Cambria Math" panose="02040503050406030204" charset="0"/>
                            <a:ea typeface="+mn-lt"/>
                            <a:cs typeface="Cambria Math" panose="02040503050406030204" charset="0"/>
                            <a:sym typeface="+mn-ea"/>
                          </a:rPr>
                        </m:ctrlPr>
                      </m:mP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+mn-lt"/>
                              <a:cs typeface="Cambria Math" panose="02040503050406030204" charset="0"/>
                              <a:sym typeface="+mn-ea"/>
                            </a:rPr>
                            <m:t>𝑥</m:t>
                          </m:r>
                        </m:e>
                      </m:m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+mn-lt"/>
                              <a:cs typeface="Cambria Math" panose="02040503050406030204" charset="0"/>
                              <a:sym typeface="+mn-ea"/>
                            </a:rPr>
                            <m:t>𝑦</m:t>
                          </m:r>
                        </m:e>
                      </m:mr>
                    </m:m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)=(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i="1">
                            <a:latin typeface="Cambria Math" panose="02040503050406030204" charset="0"/>
                            <a:ea typeface="+mn-lt"/>
                            <a:cs typeface="Cambria Math" panose="02040503050406030204" charset="0"/>
                            <a:sym typeface="+mn-ea"/>
                          </a:rPr>
                        </m:ctrlPr>
                      </m:mP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+mn-lt"/>
                              <a:cs typeface="Cambria Math" panose="02040503050406030204" charset="0"/>
                              <a:sym typeface="+mn-ea"/>
                            </a:rPr>
                            <m:t>𝑤</m:t>
                          </m:r>
                        </m:e>
                      </m:m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+mn-lt"/>
                              <a:cs typeface="Cambria Math" panose="02040503050406030204" charset="0"/>
                              <a:sym typeface="+mn-ea"/>
                            </a:rPr>
                            <m:t>ℎ</m:t>
                          </m:r>
                        </m:e>
                      </m:mr>
                    </m:m>
                    <m:r>
                      <a:rPr lang="en-US" altLang="zh-CN" i="1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endParaRPr lang="en-US" altLang="zh-CN" i="1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CN" alt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CN" altLang="en-US"/>
              </a:p>
            </p:txBody>
          </p:sp>
        </mc:Choice>
        <mc:Fallback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175" y="3106420"/>
                <a:ext cx="4913630" cy="2042795"/>
              </a:xfrm>
              <a:prstGeom prst="rect">
                <a:avLst/>
              </a:prstGeom>
              <a:blipFill rotWithShape="1">
                <a:blip r:embed="rId2"/>
                <a:stretch>
                  <a:fillRect b="-179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202191"/>
            <a:ext cx="12193200" cy="1198880"/>
            <a:chOff x="-1" y="202191"/>
            <a:chExt cx="12193200" cy="1198880"/>
          </a:xfrm>
        </p:grpSpPr>
        <p:grpSp>
          <p:nvGrpSpPr>
            <p:cNvPr id="3" name="组合 2"/>
            <p:cNvGrpSpPr/>
            <p:nvPr/>
          </p:nvGrpSpPr>
          <p:grpSpPr>
            <a:xfrm>
              <a:off x="-1" y="957421"/>
              <a:ext cx="12193200" cy="44820"/>
              <a:chOff x="1773217" y="5185185"/>
              <a:chExt cx="8645561" cy="44820"/>
            </a:xfrm>
          </p:grpSpPr>
          <p:cxnSp>
            <p:nvCxnSpPr>
              <p:cNvPr id="50" name="直接连接符 49"/>
              <p:cNvCxnSpPr/>
              <p:nvPr userDrawn="1"/>
            </p:nvCxnSpPr>
            <p:spPr>
              <a:xfrm>
                <a:off x="1773218" y="5185185"/>
                <a:ext cx="8645560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 userDrawn="1"/>
            </p:nvCxnSpPr>
            <p:spPr>
              <a:xfrm>
                <a:off x="1773217" y="5230005"/>
                <a:ext cx="864556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文本框 3"/>
            <p:cNvSpPr txBox="1"/>
            <p:nvPr/>
          </p:nvSpPr>
          <p:spPr>
            <a:xfrm>
              <a:off x="158749" y="202191"/>
              <a:ext cx="6181090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accent1"/>
                  </a:solidFill>
                  <a:latin typeface="Goudy Old Style" panose="02020502050305020303" charset="0"/>
                  <a:ea typeface="字魂59号-创粗黑" panose="00000500000000000000" pitchFamily="2" charset="-122"/>
                  <a:cs typeface="Goudy Old Style" panose="02020502050305020303" charset="0"/>
                </a:rPr>
                <a:t>Global warping</a:t>
              </a:r>
              <a:r>
                <a:rPr lang="en-US" altLang="zh-CN" sz="36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-</a:t>
              </a:r>
              <a:r>
                <a:rPr lang="zh-CN" altLang="en-US" sz="36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总结</a:t>
              </a:r>
              <a:endParaRPr lang="zh-CN" altLang="en-US" sz="36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endParaRPr lang="zh-CN" altLang="en-US" sz="36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577572" y="414393"/>
              <a:ext cx="4750912" cy="275671"/>
              <a:chOff x="7104504" y="2125822"/>
              <a:chExt cx="4750912" cy="275671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7284014" y="2125822"/>
                <a:ext cx="4571402" cy="275671"/>
                <a:chOff x="1744535" y="2710927"/>
                <a:chExt cx="9366322" cy="718073"/>
              </a:xfrm>
            </p:grpSpPr>
            <p:cxnSp>
              <p:nvCxnSpPr>
                <p:cNvPr id="27" name="直接连接符 26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 userDrawn="1"/>
              </p:nvCxnSpPr>
              <p:spPr>
                <a:xfrm flipH="1">
                  <a:off x="678986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 userDrawn="1"/>
              </p:nvCxnSpPr>
              <p:spPr>
                <a:xfrm flipH="1">
                  <a:off x="715025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 userDrawn="1"/>
              </p:nvCxnSpPr>
              <p:spPr>
                <a:xfrm flipH="1">
                  <a:off x="750704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 userDrawn="1"/>
              </p:nvCxnSpPr>
              <p:spPr>
                <a:xfrm flipH="1">
                  <a:off x="786742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 userDrawn="1"/>
              </p:nvCxnSpPr>
              <p:spPr>
                <a:xfrm flipH="1">
                  <a:off x="822780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 userDrawn="1"/>
              </p:nvCxnSpPr>
              <p:spPr>
                <a:xfrm flipH="1">
                  <a:off x="858819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 userDrawn="1"/>
              </p:nvCxnSpPr>
              <p:spPr>
                <a:xfrm flipH="1">
                  <a:off x="894857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 userDrawn="1"/>
              </p:nvCxnSpPr>
              <p:spPr>
                <a:xfrm flipH="1">
                  <a:off x="930895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 userDrawn="1"/>
              </p:nvCxnSpPr>
              <p:spPr>
                <a:xfrm flipH="1">
                  <a:off x="966933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 userDrawn="1"/>
              </p:nvCxnSpPr>
              <p:spPr>
                <a:xfrm flipH="1">
                  <a:off x="1002971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 userDrawn="1"/>
              </p:nvCxnSpPr>
              <p:spPr>
                <a:xfrm flipH="1">
                  <a:off x="1039009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" name="直接连接符 23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/>
            <p:cNvGrpSpPr/>
            <p:nvPr/>
          </p:nvGrpSpPr>
          <p:grpSpPr>
            <a:xfrm>
              <a:off x="9152593" y="410236"/>
              <a:ext cx="2817867" cy="275671"/>
              <a:chOff x="7104504" y="2125822"/>
              <a:chExt cx="2817867" cy="275671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7284014" y="2125822"/>
                <a:ext cx="2638357" cy="275671"/>
                <a:chOff x="1744535" y="2710927"/>
                <a:chExt cx="5405715" cy="718073"/>
              </a:xfrm>
            </p:grpSpPr>
            <p:cxnSp>
              <p:nvCxnSpPr>
                <p:cNvPr id="11" name="直接连接符 10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" name="直接连接符 7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4" name="直接连接符 53"/>
          <p:cNvCxnSpPr/>
          <p:nvPr/>
        </p:nvCxnSpPr>
        <p:spPr>
          <a:xfrm>
            <a:off x="0" y="6346984"/>
            <a:ext cx="12192000" cy="0"/>
          </a:xfrm>
          <a:prstGeom prst="line">
            <a:avLst/>
          </a:prstGeom>
          <a:ln cap="rnd">
            <a:solidFill>
              <a:schemeClr val="accent1">
                <a:lumMod val="60000"/>
                <a:lumOff val="40000"/>
              </a:schemeClr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/>
              <p:cNvSpPr txBox="1"/>
              <p:nvPr/>
            </p:nvSpPr>
            <p:spPr>
              <a:xfrm>
                <a:off x="160655" y="1002030"/>
                <a:ext cx="12032615" cy="512953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342900" lvl="0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chemeClr val="accent1"/>
                    </a:solidFill>
                    <a:latin typeface="Cambria Math" panose="02040503050406030204" charset="0"/>
                    <a:ea typeface="字魂59号-创粗黑" panose="00000500000000000000" pitchFamily="2" charset="-122"/>
                    <a:cs typeface="Cambria Math" panose="02040503050406030204" charset="0"/>
                    <a:sym typeface="+mn-ea"/>
                  </a:rPr>
                  <a:t>能量公式</a:t>
                </a:r>
                <a:r>
                  <a:rPr lang="zh-CN" altLang="en-US" sz="2400" b="1" dirty="0">
                    <a:solidFill>
                      <a:schemeClr val="accen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+mn-ea"/>
                  </a:rPr>
                  <a:t>：</a:t>
                </a:r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800100" lvl="1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𝐸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𝑉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𝜃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)=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𝐵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𝐸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𝐵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+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𝐸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𝑆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+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𝜆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𝐸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𝐿</m:t>
                        </m:r>
                      </m:sub>
                    </m:sSub>
                  </m:oMath>
                </a14:m>
                <a:endParaRPr lang="en-US" altLang="zh-CN" sz="2000" i="1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800100" lvl="1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使用交替算法优化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𝐸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𝑉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𝜃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endParaRPr lang="en-US" altLang="zh-CN" sz="2000" i="1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1371600" lvl="2" indent="-457200" algn="l">
                  <a:lnSpc>
                    <a:spcPct val="150000"/>
                  </a:lnSpc>
                  <a:buFont typeface="Arial" panose="020B0604020202020204" pitchFamily="34" charset="0"/>
                  <a:buAutoNum type="arabicPeriod"/>
                </a:pP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固定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𝜃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，</a:t>
                </a:r>
                <a:r>
                  <a:rPr lang="en-US" altLang="zh-CN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E</a:t>
                </a: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en-US" altLang="zh-CN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V</a:t>
                </a: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二次函数，即二次型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𝑇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𝐿𝑉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，</a:t>
                </a: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最小值有</a:t>
                </a:r>
                <a:r>
                  <a:rPr lang="en-US" altLang="zh-CN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AV=B</a:t>
                </a:r>
                <a:endParaRPr lang="en-US" altLang="zh-CN" sz="20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1828800" lvl="3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在前面说明了</a:t>
                </a:r>
                <a:r>
                  <a:rPr lang="en-US" altLang="zh-CN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A,B</a:t>
                </a: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的求解过程，即可求出</a:t>
                </a:r>
                <a:r>
                  <a:rPr lang="en-US" altLang="zh-CN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V</a:t>
                </a:r>
                <a:endParaRPr lang="en-US" altLang="zh-CN" sz="20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1828800" lvl="3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求解线性方程组 A * V = B</a:t>
                </a:r>
                <a:endParaRPr lang="en-US" altLang="zh-CN" sz="20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1371600" lvl="2" indent="-457200" algn="l">
                  <a:lnSpc>
                    <a:spcPct val="150000"/>
                  </a:lnSpc>
                  <a:buFont typeface="Arial" panose="020B0604020202020204" pitchFamily="34" charset="0"/>
                  <a:buAutoNum type="arabicPeriod"/>
                </a:pP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固定</a:t>
                </a:r>
                <a:r>
                  <a:rPr lang="en-US" altLang="zh-CN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V</a:t>
                </a: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，求解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𝜃</m:t>
                    </m:r>
                  </m:oMath>
                </a14:m>
                <a:endParaRPr lang="en-US" altLang="zh-CN" sz="20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1828800" lvl="3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简单计算第</a:t>
                </a:r>
                <a:r>
                  <a:rPr lang="en-US" altLang="zh-CN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m</a:t>
                </a: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个区间所有线段的旋转角度</a:t>
                </a:r>
                <a:endParaRPr lang="zh-CN" altLang="en-US" sz="20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1828800" lvl="3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取平均，作为此区间的</a:t>
                </a:r>
                <a:r>
                  <a:rPr lang="en-US" altLang="zh-CN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rad</a:t>
                </a:r>
                <a:endParaRPr lang="en-US" altLang="zh-CN" sz="20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1828800" lvl="3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zh-CN" altLang="en-US" sz="20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800100" lvl="1" indent="-342900" algn="l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zh-CN" sz="2000">
                  <a:highlight>
                    <a:srgbClr val="FFFF00"/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55" y="1002030"/>
                <a:ext cx="12032615" cy="512953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图片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405" y="3429000"/>
            <a:ext cx="4296410" cy="1974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202191"/>
            <a:ext cx="12193200" cy="1198880"/>
            <a:chOff x="-1" y="202191"/>
            <a:chExt cx="12193200" cy="1198880"/>
          </a:xfrm>
        </p:grpSpPr>
        <p:grpSp>
          <p:nvGrpSpPr>
            <p:cNvPr id="3" name="组合 2"/>
            <p:cNvGrpSpPr/>
            <p:nvPr/>
          </p:nvGrpSpPr>
          <p:grpSpPr>
            <a:xfrm>
              <a:off x="-1" y="957421"/>
              <a:ext cx="12193200" cy="44820"/>
              <a:chOff x="1773217" y="5185185"/>
              <a:chExt cx="8645561" cy="44820"/>
            </a:xfrm>
          </p:grpSpPr>
          <p:cxnSp>
            <p:nvCxnSpPr>
              <p:cNvPr id="50" name="直接连接符 49"/>
              <p:cNvCxnSpPr/>
              <p:nvPr userDrawn="1"/>
            </p:nvCxnSpPr>
            <p:spPr>
              <a:xfrm>
                <a:off x="1773218" y="5185185"/>
                <a:ext cx="8645560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 userDrawn="1"/>
            </p:nvCxnSpPr>
            <p:spPr>
              <a:xfrm>
                <a:off x="1773217" y="5230005"/>
                <a:ext cx="864556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文本框 3"/>
            <p:cNvSpPr txBox="1"/>
            <p:nvPr/>
          </p:nvSpPr>
          <p:spPr>
            <a:xfrm>
              <a:off x="158749" y="202191"/>
              <a:ext cx="6181090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accent1"/>
                  </a:solidFill>
                  <a:latin typeface="Goudy Old Style" panose="02020502050305020303" charset="0"/>
                  <a:ea typeface="字魂59号-创粗黑" panose="00000500000000000000" pitchFamily="2" charset="-122"/>
                  <a:cs typeface="Goudy Old Style" panose="02020502050305020303" charset="0"/>
                </a:rPr>
                <a:t>Global warping</a:t>
              </a:r>
              <a:r>
                <a:rPr lang="en-US" altLang="zh-CN" sz="36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-</a:t>
              </a:r>
              <a:r>
                <a:rPr lang="zh-CN" altLang="en-US" sz="36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总结</a:t>
              </a:r>
              <a:endParaRPr lang="zh-CN" altLang="en-US" sz="36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endParaRPr lang="zh-CN" altLang="en-US" sz="36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577572" y="414393"/>
              <a:ext cx="4750912" cy="275671"/>
              <a:chOff x="7104504" y="2125822"/>
              <a:chExt cx="4750912" cy="275671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7284014" y="2125822"/>
                <a:ext cx="4571402" cy="275671"/>
                <a:chOff x="1744535" y="2710927"/>
                <a:chExt cx="9366322" cy="718073"/>
              </a:xfrm>
            </p:grpSpPr>
            <p:cxnSp>
              <p:nvCxnSpPr>
                <p:cNvPr id="27" name="直接连接符 26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 userDrawn="1"/>
              </p:nvCxnSpPr>
              <p:spPr>
                <a:xfrm flipH="1">
                  <a:off x="678986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 userDrawn="1"/>
              </p:nvCxnSpPr>
              <p:spPr>
                <a:xfrm flipH="1">
                  <a:off x="715025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 userDrawn="1"/>
              </p:nvCxnSpPr>
              <p:spPr>
                <a:xfrm flipH="1">
                  <a:off x="750704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 userDrawn="1"/>
              </p:nvCxnSpPr>
              <p:spPr>
                <a:xfrm flipH="1">
                  <a:off x="786742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 userDrawn="1"/>
              </p:nvCxnSpPr>
              <p:spPr>
                <a:xfrm flipH="1">
                  <a:off x="822780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 userDrawn="1"/>
              </p:nvCxnSpPr>
              <p:spPr>
                <a:xfrm flipH="1">
                  <a:off x="858819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 userDrawn="1"/>
              </p:nvCxnSpPr>
              <p:spPr>
                <a:xfrm flipH="1">
                  <a:off x="894857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 userDrawn="1"/>
              </p:nvCxnSpPr>
              <p:spPr>
                <a:xfrm flipH="1">
                  <a:off x="930895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 userDrawn="1"/>
              </p:nvCxnSpPr>
              <p:spPr>
                <a:xfrm flipH="1">
                  <a:off x="966933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 userDrawn="1"/>
              </p:nvCxnSpPr>
              <p:spPr>
                <a:xfrm flipH="1">
                  <a:off x="1002971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 userDrawn="1"/>
              </p:nvCxnSpPr>
              <p:spPr>
                <a:xfrm flipH="1">
                  <a:off x="1039009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" name="直接连接符 23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/>
            <p:cNvGrpSpPr/>
            <p:nvPr/>
          </p:nvGrpSpPr>
          <p:grpSpPr>
            <a:xfrm>
              <a:off x="9152593" y="410236"/>
              <a:ext cx="2817867" cy="275671"/>
              <a:chOff x="7104504" y="2125822"/>
              <a:chExt cx="2817867" cy="275671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7284014" y="2125822"/>
                <a:ext cx="2638357" cy="275671"/>
                <a:chOff x="1744535" y="2710927"/>
                <a:chExt cx="5405715" cy="718073"/>
              </a:xfrm>
            </p:grpSpPr>
            <p:cxnSp>
              <p:nvCxnSpPr>
                <p:cNvPr id="11" name="直接连接符 10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" name="直接连接符 7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4" name="直接连接符 53"/>
          <p:cNvCxnSpPr/>
          <p:nvPr/>
        </p:nvCxnSpPr>
        <p:spPr>
          <a:xfrm>
            <a:off x="0" y="6346984"/>
            <a:ext cx="12192000" cy="0"/>
          </a:xfrm>
          <a:prstGeom prst="line">
            <a:avLst/>
          </a:prstGeom>
          <a:ln cap="rnd">
            <a:solidFill>
              <a:schemeClr val="accent1">
                <a:lumMod val="60000"/>
                <a:lumOff val="40000"/>
              </a:schemeClr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/>
              <p:cNvSpPr txBox="1"/>
              <p:nvPr/>
            </p:nvSpPr>
            <p:spPr>
              <a:xfrm>
                <a:off x="160655" y="1002030"/>
                <a:ext cx="12032615" cy="512953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342900" lvl="0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solidFill>
                      <a:schemeClr val="accent1"/>
                    </a:solidFill>
                    <a:latin typeface="Cambria Math" panose="02040503050406030204" charset="0"/>
                    <a:ea typeface="字魂59号-创粗黑" panose="00000500000000000000" pitchFamily="2" charset="-122"/>
                    <a:cs typeface="Cambria Math" panose="02040503050406030204" charset="0"/>
                    <a:sym typeface="+mn-ea"/>
                  </a:rPr>
                  <a:t>能量公式</a:t>
                </a:r>
                <a:r>
                  <a:rPr lang="zh-CN" altLang="en-US" sz="2400" b="1" dirty="0">
                    <a:solidFill>
                      <a:schemeClr val="accen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+mn-ea"/>
                  </a:rPr>
                  <a:t>：</a:t>
                </a:r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800100" lvl="1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𝐸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𝑉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𝜃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)=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𝐵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𝐸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𝐵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+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𝐸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𝑆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+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𝜆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𝐸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𝐿</m:t>
                        </m:r>
                      </m:sub>
                    </m:sSub>
                  </m:oMath>
                </a14:m>
                <a:endParaRPr lang="en-US" altLang="zh-CN" sz="2000" i="1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800100" lvl="1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使用交替算法优化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𝐸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𝑉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𝜃</m:t>
                    </m:r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)</m:t>
                    </m:r>
                  </m:oMath>
                </a14:m>
                <a:endParaRPr lang="en-US" altLang="zh-CN" sz="2000" i="1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1371600" lvl="2" indent="-457200" algn="l">
                  <a:lnSpc>
                    <a:spcPct val="150000"/>
                  </a:lnSpc>
                  <a:buFont typeface="Arial" panose="020B0604020202020204" pitchFamily="34" charset="0"/>
                  <a:buAutoNum type="arabicPeriod"/>
                </a:pP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固定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𝜃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，</a:t>
                </a:r>
                <a:r>
                  <a:rPr lang="en-US" altLang="zh-CN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E</a:t>
                </a: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是</a:t>
                </a:r>
                <a:r>
                  <a:rPr lang="en-US" altLang="zh-CN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V</a:t>
                </a: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二次函数，即二次型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𝑉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𝑇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𝐿𝑉</m:t>
                    </m:r>
                  </m:oMath>
                </a14:m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，</a:t>
                </a: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最小值有</a:t>
                </a:r>
                <a:r>
                  <a:rPr lang="en-US" altLang="zh-CN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AV=B</a:t>
                </a:r>
                <a:endParaRPr lang="en-US" altLang="zh-CN" sz="20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1828800" lvl="3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在前面说明了</a:t>
                </a:r>
                <a:r>
                  <a:rPr lang="en-US" altLang="zh-CN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A,B</a:t>
                </a: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的求解过程，即可求出</a:t>
                </a:r>
                <a:r>
                  <a:rPr lang="en-US" altLang="zh-CN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V</a:t>
                </a:r>
                <a:endParaRPr lang="en-US" altLang="zh-CN" sz="20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1371600" lvl="2" indent="-457200" algn="l">
                  <a:lnSpc>
                    <a:spcPct val="150000"/>
                  </a:lnSpc>
                  <a:buFont typeface="Arial" panose="020B0604020202020204" pitchFamily="34" charset="0"/>
                  <a:buAutoNum type="arabicPeriod"/>
                </a:pP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固定</a:t>
                </a:r>
                <a:r>
                  <a:rPr lang="en-US" altLang="zh-CN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V</a:t>
                </a: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，求解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𝜃</m:t>
                    </m:r>
                  </m:oMath>
                </a14:m>
                <a:endParaRPr lang="en-US" altLang="zh-CN" sz="20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1828800" lvl="3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简单计算第</a:t>
                </a:r>
                <a:r>
                  <a:rPr lang="en-US" altLang="zh-CN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m</a:t>
                </a: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个区间所有线段的旋转角度</a:t>
                </a:r>
                <a:endParaRPr lang="zh-CN" altLang="en-US" sz="20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1828800" lvl="3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取平均，作为此区间的</a:t>
                </a:r>
                <a:r>
                  <a:rPr lang="en-US" altLang="zh-CN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rad</a:t>
                </a:r>
                <a:endParaRPr lang="en-US" altLang="zh-CN" sz="20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1828800" lvl="3" indent="-4572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zh-CN" altLang="en-US" sz="20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800100" lvl="1" indent="-342900" algn="l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zh-CN" sz="2000">
                  <a:highlight>
                    <a:srgbClr val="FFFF00"/>
                  </a:highlight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55" y="1002030"/>
                <a:ext cx="12032615" cy="512953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组合 63"/>
          <p:cNvGrpSpPr/>
          <p:nvPr/>
        </p:nvGrpSpPr>
        <p:grpSpPr>
          <a:xfrm>
            <a:off x="7395210" y="2893060"/>
            <a:ext cx="4465955" cy="3190240"/>
            <a:chOff x="12290" y="4242"/>
            <a:chExt cx="7033" cy="5024"/>
          </a:xfrm>
        </p:grpSpPr>
        <p:sp>
          <p:nvSpPr>
            <p:cNvPr id="53" name="圆角矩形 52"/>
            <p:cNvSpPr/>
            <p:nvPr/>
          </p:nvSpPr>
          <p:spPr>
            <a:xfrm>
              <a:off x="14244" y="4242"/>
              <a:ext cx="3331" cy="204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圆角矩形 55"/>
            <p:cNvSpPr/>
            <p:nvPr/>
          </p:nvSpPr>
          <p:spPr>
            <a:xfrm>
              <a:off x="14244" y="7220"/>
              <a:ext cx="3331" cy="204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文本框 56"/>
                <p:cNvSpPr txBox="1"/>
                <p:nvPr/>
              </p:nvSpPr>
              <p:spPr>
                <a:xfrm>
                  <a:off x="14588" y="4421"/>
                  <a:ext cx="2778" cy="15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2800" b="1">
                      <a:solidFill>
                        <a:schemeClr val="bg1"/>
                      </a:solidFill>
                      <a:latin typeface="Goudy Old Style" panose="02020502050305020303" charset="0"/>
                      <a:ea typeface="微软雅黑" panose="020B0503020204020204" charset="-122"/>
                      <a:cs typeface="Goudy Old Style" panose="02020502050305020303" charset="0"/>
                    </a:rPr>
                    <a:t>fix  </a:t>
                  </a:r>
                  <a14:m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chemeClr val="bg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𝜽</m:t>
                      </m:r>
                    </m:oMath>
                  </a14:m>
                  <a:endParaRPr lang="en-US" altLang="zh-CN" sz="2800" b="1" i="1">
                    <a:solidFill>
                      <a:schemeClr val="bg1"/>
                    </a:solidFill>
                    <a:latin typeface="Goudy Old Style" panose="02020502050305020303" charset="0"/>
                    <a:ea typeface="微软雅黑" panose="020B0503020204020204" charset="-122"/>
                    <a:cs typeface="Goudy Old Style" panose="02020502050305020303" charset="0"/>
                  </a:endParaRPr>
                </a:p>
                <a:p>
                  <a:pPr algn="ctr"/>
                  <a:r>
                    <a:rPr lang="en-US" altLang="zh-CN" sz="2800" b="1">
                      <a:solidFill>
                        <a:schemeClr val="bg1"/>
                      </a:solidFill>
                      <a:latin typeface="Goudy Old Style" panose="02020502050305020303" charset="0"/>
                      <a:ea typeface="微软雅黑" panose="020B0503020204020204" charset="-122"/>
                      <a:cs typeface="Goudy Old Style" panose="02020502050305020303" charset="0"/>
                    </a:rPr>
                    <a:t>update V</a:t>
                  </a:r>
                  <a:endParaRPr lang="en-US" altLang="zh-CN" sz="2800" b="1">
                    <a:solidFill>
                      <a:schemeClr val="bg1"/>
                    </a:solidFill>
                    <a:latin typeface="Goudy Old Style" panose="02020502050305020303" charset="0"/>
                    <a:ea typeface="微软雅黑" panose="020B0503020204020204" charset="-122"/>
                    <a:cs typeface="Goudy Old Style" panose="02020502050305020303" charset="0"/>
                  </a:endParaRPr>
                </a:p>
              </p:txBody>
            </p:sp>
          </mc:Choice>
          <mc:Fallback>
            <p:sp>
              <p:nvSpPr>
                <p:cNvPr id="57" name="文本框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88" y="4421"/>
                  <a:ext cx="2778" cy="1501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文本框 57"/>
                <p:cNvSpPr txBox="1"/>
                <p:nvPr/>
              </p:nvSpPr>
              <p:spPr>
                <a:xfrm>
                  <a:off x="14588" y="7493"/>
                  <a:ext cx="2778" cy="15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2800" b="1">
                      <a:solidFill>
                        <a:schemeClr val="bg1"/>
                      </a:solidFill>
                      <a:latin typeface="Goudy Old Style" panose="02020502050305020303" charset="0"/>
                      <a:ea typeface="微软雅黑" panose="020B0503020204020204" charset="-122"/>
                      <a:cs typeface="Goudy Old Style" panose="02020502050305020303" charset="0"/>
                    </a:rPr>
                    <a:t>fix  V</a:t>
                  </a:r>
                  <a:endParaRPr lang="en-US" altLang="zh-CN" sz="2800" b="1" i="1">
                    <a:solidFill>
                      <a:schemeClr val="bg1"/>
                    </a:solidFill>
                    <a:latin typeface="Goudy Old Style" panose="02020502050305020303" charset="0"/>
                    <a:ea typeface="微软雅黑" panose="020B0503020204020204" charset="-122"/>
                    <a:cs typeface="Goudy Old Style" panose="02020502050305020303" charset="0"/>
                  </a:endParaRPr>
                </a:p>
                <a:p>
                  <a:pPr algn="ctr"/>
                  <a:r>
                    <a:rPr lang="en-US" altLang="zh-CN" sz="2800" b="1">
                      <a:solidFill>
                        <a:schemeClr val="bg1"/>
                      </a:solidFill>
                      <a:latin typeface="Goudy Old Style" panose="02020502050305020303" charset="0"/>
                      <a:ea typeface="微软雅黑" panose="020B0503020204020204" charset="-122"/>
                      <a:cs typeface="Goudy Old Style" panose="02020502050305020303" charset="0"/>
                    </a:rPr>
                    <a:t>update </a:t>
                  </a:r>
                  <a14:m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chemeClr val="bg1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𝜽</m:t>
                      </m:r>
                    </m:oMath>
                  </a14:m>
                  <a:endParaRPr lang="en-US" altLang="zh-CN" sz="2800" b="1">
                    <a:solidFill>
                      <a:schemeClr val="bg1"/>
                    </a:solidFill>
                    <a:latin typeface="Goudy Old Style" panose="02020502050305020303" charset="0"/>
                    <a:ea typeface="微软雅黑" panose="020B0503020204020204" charset="-122"/>
                    <a:cs typeface="Goudy Old Style" panose="02020502050305020303" charset="0"/>
                  </a:endParaRPr>
                </a:p>
              </p:txBody>
            </p:sp>
          </mc:Choice>
          <mc:Fallback>
            <p:sp>
              <p:nvSpPr>
                <p:cNvPr id="58" name="文本框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88" y="7493"/>
                  <a:ext cx="2778" cy="1501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右弧形箭头 60"/>
            <p:cNvSpPr/>
            <p:nvPr/>
          </p:nvSpPr>
          <p:spPr>
            <a:xfrm rot="10800000">
              <a:off x="12290" y="5738"/>
              <a:ext cx="1748" cy="2292"/>
            </a:xfrm>
            <a:prstGeom prst="curvedLeftArrow">
              <a:avLst/>
            </a:prstGeom>
            <a:gradFill>
              <a:gsLst>
                <a:gs pos="50000">
                  <a:schemeClr val="accent6"/>
                </a:gs>
                <a:gs pos="0">
                  <a:schemeClr val="accent6">
                    <a:lumMod val="25000"/>
                    <a:lumOff val="75000"/>
                  </a:schemeClr>
                </a:gs>
                <a:gs pos="100000">
                  <a:schemeClr val="accent6">
                    <a:lumMod val="85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右弧形箭头 61"/>
            <p:cNvSpPr/>
            <p:nvPr/>
          </p:nvSpPr>
          <p:spPr>
            <a:xfrm>
              <a:off x="17575" y="5922"/>
              <a:ext cx="1748" cy="2292"/>
            </a:xfrm>
            <a:prstGeom prst="curvedLeftArrow">
              <a:avLst/>
            </a:prstGeom>
            <a:gradFill>
              <a:gsLst>
                <a:gs pos="50000">
                  <a:schemeClr val="accent6"/>
                </a:gs>
                <a:gs pos="0">
                  <a:schemeClr val="accent6">
                    <a:lumMod val="25000"/>
                    <a:lumOff val="75000"/>
                  </a:schemeClr>
                </a:gs>
                <a:gs pos="100000">
                  <a:schemeClr val="accent6">
                    <a:lumMod val="85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组合 117"/>
          <p:cNvGrpSpPr/>
          <p:nvPr/>
        </p:nvGrpSpPr>
        <p:grpSpPr>
          <a:xfrm>
            <a:off x="328612" y="1923644"/>
            <a:ext cx="11534775" cy="2304111"/>
            <a:chOff x="328612" y="1923644"/>
            <a:chExt cx="11534775" cy="2304111"/>
          </a:xfrm>
        </p:grpSpPr>
        <p:grpSp>
          <p:nvGrpSpPr>
            <p:cNvPr id="117" name="组合 116"/>
            <p:cNvGrpSpPr/>
            <p:nvPr/>
          </p:nvGrpSpPr>
          <p:grpSpPr>
            <a:xfrm>
              <a:off x="6404562" y="2125822"/>
              <a:ext cx="5450854" cy="275671"/>
              <a:chOff x="6404562" y="2125822"/>
              <a:chExt cx="5450854" cy="275671"/>
            </a:xfrm>
          </p:grpSpPr>
          <p:grpSp>
            <p:nvGrpSpPr>
              <p:cNvPr id="73" name="组合 72"/>
              <p:cNvGrpSpPr/>
              <p:nvPr/>
            </p:nvGrpSpPr>
            <p:grpSpPr>
              <a:xfrm>
                <a:off x="6404562" y="2125822"/>
                <a:ext cx="5450854" cy="275671"/>
                <a:chOff x="-57370" y="2710927"/>
                <a:chExt cx="11168227" cy="718073"/>
              </a:xfrm>
            </p:grpSpPr>
            <p:cxnSp>
              <p:nvCxnSpPr>
                <p:cNvPr id="74" name="直接连接符 73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75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 userDrawn="1"/>
              </p:nvCxnSpPr>
              <p:spPr>
                <a:xfrm flipH="1">
                  <a:off x="678986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 userDrawn="1"/>
              </p:nvCxnSpPr>
              <p:spPr>
                <a:xfrm flipH="1">
                  <a:off x="715025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 userDrawn="1"/>
              </p:nvCxnSpPr>
              <p:spPr>
                <a:xfrm flipH="1">
                  <a:off x="750704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 userDrawn="1"/>
              </p:nvCxnSpPr>
              <p:spPr>
                <a:xfrm flipH="1">
                  <a:off x="786742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 userDrawn="1"/>
              </p:nvCxnSpPr>
              <p:spPr>
                <a:xfrm flipH="1">
                  <a:off x="822780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 userDrawn="1"/>
              </p:nvCxnSpPr>
              <p:spPr>
                <a:xfrm flipH="1">
                  <a:off x="858819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 userDrawn="1"/>
              </p:nvCxnSpPr>
              <p:spPr>
                <a:xfrm flipH="1">
                  <a:off x="894857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 userDrawn="1"/>
              </p:nvCxnSpPr>
              <p:spPr>
                <a:xfrm flipH="1">
                  <a:off x="930895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91"/>
                <p:cNvCxnSpPr/>
                <p:nvPr userDrawn="1"/>
              </p:nvCxnSpPr>
              <p:spPr>
                <a:xfrm flipH="1">
                  <a:off x="966933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92"/>
                <p:cNvCxnSpPr/>
                <p:nvPr userDrawn="1"/>
              </p:nvCxnSpPr>
              <p:spPr>
                <a:xfrm flipH="1">
                  <a:off x="1002971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/>
                <p:cNvCxnSpPr/>
                <p:nvPr userDrawn="1"/>
              </p:nvCxnSpPr>
              <p:spPr>
                <a:xfrm flipH="1">
                  <a:off x="1039009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/>
                <p:cNvCxnSpPr/>
                <p:nvPr userDrawn="1"/>
              </p:nvCxnSpPr>
              <p:spPr>
                <a:xfrm flipH="1">
                  <a:off x="-5737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/>
                <p:cNvCxnSpPr/>
                <p:nvPr userDrawn="1"/>
              </p:nvCxnSpPr>
              <p:spPr>
                <a:xfrm flipH="1">
                  <a:off x="30301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102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3" name="直接连接符 112"/>
              <p:cNvCxnSpPr/>
              <p:nvPr/>
            </p:nvCxnSpPr>
            <p:spPr>
              <a:xfrm flipH="1">
                <a:off x="728763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组合 115"/>
            <p:cNvGrpSpPr/>
            <p:nvPr/>
          </p:nvGrpSpPr>
          <p:grpSpPr>
            <a:xfrm>
              <a:off x="601928" y="2125822"/>
              <a:ext cx="5978525" cy="275672"/>
              <a:chOff x="601928" y="2125822"/>
              <a:chExt cx="5978525" cy="275672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601928" y="2125823"/>
                <a:ext cx="5978525" cy="275671"/>
                <a:chOff x="-57370" y="2710927"/>
                <a:chExt cx="12249370" cy="718073"/>
              </a:xfrm>
            </p:grpSpPr>
            <p:cxnSp>
              <p:nvCxnSpPr>
                <p:cNvPr id="38" name="直接连接符 37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 userDrawn="1"/>
              </p:nvCxnSpPr>
              <p:spPr>
                <a:xfrm flipH="1">
                  <a:off x="678986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 userDrawn="1"/>
              </p:nvCxnSpPr>
              <p:spPr>
                <a:xfrm flipH="1">
                  <a:off x="715025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 userDrawn="1"/>
              </p:nvCxnSpPr>
              <p:spPr>
                <a:xfrm flipH="1">
                  <a:off x="822780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 userDrawn="1"/>
              </p:nvCxnSpPr>
              <p:spPr>
                <a:xfrm flipH="1">
                  <a:off x="930895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 userDrawn="1"/>
              </p:nvCxnSpPr>
              <p:spPr>
                <a:xfrm flipH="1">
                  <a:off x="966933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 userDrawn="1"/>
              </p:nvCxnSpPr>
              <p:spPr>
                <a:xfrm flipH="1">
                  <a:off x="1002971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 userDrawn="1"/>
              </p:nvCxnSpPr>
              <p:spPr>
                <a:xfrm flipH="1">
                  <a:off x="1039009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/>
                <p:cNvCxnSpPr/>
                <p:nvPr userDrawn="1"/>
              </p:nvCxnSpPr>
              <p:spPr>
                <a:xfrm flipH="1">
                  <a:off x="1075047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/>
                <p:cNvCxnSpPr/>
                <p:nvPr userDrawn="1"/>
              </p:nvCxnSpPr>
              <p:spPr>
                <a:xfrm flipH="1">
                  <a:off x="1111085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 userDrawn="1"/>
              </p:nvCxnSpPr>
              <p:spPr>
                <a:xfrm flipH="1">
                  <a:off x="1147123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 userDrawn="1"/>
              </p:nvCxnSpPr>
              <p:spPr>
                <a:xfrm flipH="1">
                  <a:off x="-5737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 userDrawn="1"/>
              </p:nvCxnSpPr>
              <p:spPr>
                <a:xfrm flipH="1">
                  <a:off x="30301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 userDrawn="1"/>
              </p:nvCxnSpPr>
              <p:spPr>
                <a:xfrm flipH="1">
                  <a:off x="66339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 userDrawn="1"/>
              </p:nvCxnSpPr>
              <p:spPr>
                <a:xfrm flipH="1">
                  <a:off x="102377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 userDrawn="1"/>
              </p:nvCxnSpPr>
              <p:spPr>
                <a:xfrm flipH="1">
                  <a:off x="138415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/>
                <p:cNvCxnSpPr/>
                <p:nvPr userDrawn="1"/>
              </p:nvCxnSpPr>
              <p:spPr>
                <a:xfrm flipH="1">
                  <a:off x="210491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连接符 68"/>
                <p:cNvCxnSpPr/>
                <p:nvPr userDrawn="1"/>
              </p:nvCxnSpPr>
              <p:spPr>
                <a:xfrm flipH="1">
                  <a:off x="246529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0" name="直接连接符 109"/>
              <p:cNvCxnSpPr/>
              <p:nvPr/>
            </p:nvCxnSpPr>
            <p:spPr>
              <a:xfrm flipH="1">
                <a:off x="4297496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 flipH="1">
                <a:off x="4473386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 flipH="1">
                <a:off x="4649276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矩形 1"/>
            <p:cNvSpPr/>
            <p:nvPr/>
          </p:nvSpPr>
          <p:spPr>
            <a:xfrm>
              <a:off x="328612" y="1923644"/>
              <a:ext cx="11534775" cy="2304111"/>
            </a:xfrm>
            <a:prstGeom prst="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矩形 70"/>
            <p:cNvSpPr/>
            <p:nvPr/>
          </p:nvSpPr>
          <p:spPr>
            <a:xfrm>
              <a:off x="328612" y="1923644"/>
              <a:ext cx="441235" cy="230411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11422150" y="1923644"/>
              <a:ext cx="441237" cy="230411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5125140" y="1971269"/>
              <a:ext cx="1963236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tx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PART </a:t>
              </a:r>
              <a:endParaRPr lang="en-US" altLang="zh-CN" sz="3200" dirty="0">
                <a:solidFill>
                  <a:schemeClr val="tx2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 algn="ctr"/>
              <a:r>
                <a:rPr lang="en-US" altLang="zh-CN" sz="3200" dirty="0">
                  <a:solidFill>
                    <a:schemeClr val="tx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TWO</a:t>
              </a:r>
              <a:endParaRPr lang="zh-CN" altLang="en-US" sz="3200" dirty="0">
                <a:solidFill>
                  <a:schemeClr val="tx2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911569" y="2875002"/>
              <a:ext cx="10368861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实验参数及</a:t>
              </a:r>
              <a:r>
                <a:rPr lang="zh-CN" altLang="en-US" sz="66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探究</a:t>
              </a:r>
              <a:endParaRPr lang="zh-CN" altLang="en-US" sz="66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 advTm="3000">
        <p:pull/>
      </p:transition>
    </mc:Choice>
    <mc:Fallback>
      <p:transition spd="med" advClick="0" advTm="30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202191"/>
            <a:ext cx="12193200" cy="800050"/>
            <a:chOff x="-1" y="202191"/>
            <a:chExt cx="12193200" cy="800050"/>
          </a:xfrm>
        </p:grpSpPr>
        <p:grpSp>
          <p:nvGrpSpPr>
            <p:cNvPr id="3" name="组合 2"/>
            <p:cNvGrpSpPr/>
            <p:nvPr/>
          </p:nvGrpSpPr>
          <p:grpSpPr>
            <a:xfrm>
              <a:off x="-1" y="957421"/>
              <a:ext cx="12193200" cy="44820"/>
              <a:chOff x="1773217" y="5185185"/>
              <a:chExt cx="8645561" cy="44820"/>
            </a:xfrm>
          </p:grpSpPr>
          <p:cxnSp>
            <p:nvCxnSpPr>
              <p:cNvPr id="50" name="直接连接符 49"/>
              <p:cNvCxnSpPr/>
              <p:nvPr userDrawn="1"/>
            </p:nvCxnSpPr>
            <p:spPr>
              <a:xfrm>
                <a:off x="1773218" y="5185185"/>
                <a:ext cx="8645560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 userDrawn="1"/>
            </p:nvCxnSpPr>
            <p:spPr>
              <a:xfrm>
                <a:off x="1773217" y="5230005"/>
                <a:ext cx="864556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文本框 3"/>
                <p:cNvSpPr txBox="1"/>
                <p:nvPr/>
              </p:nvSpPr>
              <p:spPr>
                <a:xfrm>
                  <a:off x="158534" y="202191"/>
                  <a:ext cx="5080440" cy="6648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sz="3600" b="1" i="1" dirty="0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ea typeface="字魂59号-创粗黑" panose="00000500000000000000" pitchFamily="2" charset="-122"/>
                            <a:cs typeface="Cambria Math" panose="02040503050406030204" charset="0"/>
                          </a:rPr>
                          <m:t>参数探究</m:t>
                        </m:r>
                      </m:oMath>
                    </m:oMathPara>
                  </a14:m>
                  <a:endParaRPr lang="zh-CN" altLang="en-US" sz="3600" b="1" i="1" dirty="0">
                    <a:solidFill>
                      <a:schemeClr val="accent1"/>
                    </a:solidFill>
                    <a:latin typeface="Cambria Math" panose="02040503050406030204" charset="0"/>
                    <a:ea typeface="字魂59号-创粗黑" panose="00000500000000000000" pitchFamily="2" charset="-122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4" name="文本框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534" y="202191"/>
                  <a:ext cx="5080440" cy="664845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" name="组合 4"/>
            <p:cNvGrpSpPr/>
            <p:nvPr/>
          </p:nvGrpSpPr>
          <p:grpSpPr>
            <a:xfrm>
              <a:off x="4577572" y="414393"/>
              <a:ext cx="4750912" cy="275671"/>
              <a:chOff x="7104504" y="2125822"/>
              <a:chExt cx="4750912" cy="275671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7284014" y="2125822"/>
                <a:ext cx="4571402" cy="275671"/>
                <a:chOff x="1744535" y="2710927"/>
                <a:chExt cx="9366322" cy="718073"/>
              </a:xfrm>
            </p:grpSpPr>
            <p:cxnSp>
              <p:nvCxnSpPr>
                <p:cNvPr id="27" name="直接连接符 26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 userDrawn="1"/>
              </p:nvCxnSpPr>
              <p:spPr>
                <a:xfrm flipH="1">
                  <a:off x="678986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 userDrawn="1"/>
              </p:nvCxnSpPr>
              <p:spPr>
                <a:xfrm flipH="1">
                  <a:off x="715025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 userDrawn="1"/>
              </p:nvCxnSpPr>
              <p:spPr>
                <a:xfrm flipH="1">
                  <a:off x="750704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 userDrawn="1"/>
              </p:nvCxnSpPr>
              <p:spPr>
                <a:xfrm flipH="1">
                  <a:off x="786742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 userDrawn="1"/>
              </p:nvCxnSpPr>
              <p:spPr>
                <a:xfrm flipH="1">
                  <a:off x="822780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 userDrawn="1"/>
              </p:nvCxnSpPr>
              <p:spPr>
                <a:xfrm flipH="1">
                  <a:off x="858819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 userDrawn="1"/>
              </p:nvCxnSpPr>
              <p:spPr>
                <a:xfrm flipH="1">
                  <a:off x="894857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 userDrawn="1"/>
              </p:nvCxnSpPr>
              <p:spPr>
                <a:xfrm flipH="1">
                  <a:off x="930895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 userDrawn="1"/>
              </p:nvCxnSpPr>
              <p:spPr>
                <a:xfrm flipH="1">
                  <a:off x="966933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 userDrawn="1"/>
              </p:nvCxnSpPr>
              <p:spPr>
                <a:xfrm flipH="1">
                  <a:off x="1002971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 userDrawn="1"/>
              </p:nvCxnSpPr>
              <p:spPr>
                <a:xfrm flipH="1">
                  <a:off x="1039009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" name="直接连接符 23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/>
            <p:cNvGrpSpPr/>
            <p:nvPr/>
          </p:nvGrpSpPr>
          <p:grpSpPr>
            <a:xfrm>
              <a:off x="9152593" y="410236"/>
              <a:ext cx="2817867" cy="275671"/>
              <a:chOff x="7104504" y="2125822"/>
              <a:chExt cx="2817867" cy="275671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7284014" y="2125822"/>
                <a:ext cx="2638357" cy="275671"/>
                <a:chOff x="1744535" y="2710927"/>
                <a:chExt cx="5405715" cy="718073"/>
              </a:xfrm>
            </p:grpSpPr>
            <p:cxnSp>
              <p:nvCxnSpPr>
                <p:cNvPr id="11" name="直接连接符 10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" name="直接连接符 7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6" name="直接连接符 55"/>
          <p:cNvCxnSpPr/>
          <p:nvPr/>
        </p:nvCxnSpPr>
        <p:spPr>
          <a:xfrm>
            <a:off x="822" y="6225329"/>
            <a:ext cx="12192448" cy="0"/>
          </a:xfrm>
          <a:prstGeom prst="line">
            <a:avLst/>
          </a:prstGeom>
          <a:ln cap="rnd">
            <a:solidFill>
              <a:schemeClr val="accent1">
                <a:lumMod val="60000"/>
                <a:lumOff val="40000"/>
              </a:schemeClr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/>
              <p:cNvSpPr txBox="1"/>
              <p:nvPr/>
            </p:nvSpPr>
            <p:spPr>
              <a:xfrm>
                <a:off x="824230" y="1309370"/>
                <a:ext cx="10366375" cy="462724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𝐸</m:t>
                    </m:r>
                    <m:r>
                      <a:rPr lang="en-US" altLang="zh-CN" sz="2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𝑉</m:t>
                    </m:r>
                    <m:r>
                      <a:rPr lang="en-US" altLang="zh-CN" sz="2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,</m:t>
                    </m:r>
                    <m:r>
                      <a:rPr lang="en-US" altLang="zh-CN" sz="2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𝜃</m:t>
                    </m:r>
                    <m:r>
                      <a:rPr lang="en-US" altLang="zh-CN" sz="2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)=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charset="0"/>
                                <a:ea typeface="微软雅黑" panose="020B0503020204020204" charset="-122"/>
                                <a:cs typeface="Cambria Math" panose="02040503050406030204" charset="0"/>
                                <a:sym typeface="+mn-ea"/>
                              </a:rPr>
                              <m:t>𝐵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𝐵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+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字魂59号-创粗黑" panose="00000500000000000000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字魂59号-创粗黑" panose="00000500000000000000" pitchFamily="2" charset="-122"/>
                            <a:cs typeface="Cambria Math" panose="0204050305040603020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字魂59号-创粗黑" panose="00000500000000000000" pitchFamily="2" charset="-122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𝑆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  <a:sym typeface="+mn-ea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𝐿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𝐿</m:t>
                        </m:r>
                      </m:sub>
                    </m:sSub>
                  </m:oMath>
                </a14:m>
                <a:endParaRPr lang="en-US" altLang="zh-CN" sz="2400" i="1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>
                  <a:solidFill>
                    <a:schemeClr val="tx1"/>
                  </a:solidFill>
                  <a:latin typeface="Microsoft JhengHei" panose="020B0604030504040204" charset="-120"/>
                  <a:ea typeface="Microsoft JhengHei" panose="020B060403050404020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三者控制重要性的权重，线条保持权重高于</a:t>
                </a: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形状</a:t>
                </a:r>
                <a:endParaRPr lang="zh-CN" alt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首先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𝜆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设置</a:t>
                </a:r>
                <a:r>
                  <a:rPr lang="en-US" altLang="zh-CN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1e8</a:t>
                </a: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，实加硬边界约束；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字魂59号-创粗黑" panose="00000500000000000000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字魂59号-创粗黑" panose="00000500000000000000" pitchFamily="2" charset="-122"/>
                            <a:cs typeface="Cambria Math" panose="0204050305040603020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字魂59号-创粗黑" panose="00000500000000000000" pitchFamily="2" charset="-122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Cambria Math" panose="02040503050406030204" charset="0"/>
                    <a:ea typeface="字魂59号-创粗黑" panose="00000500000000000000" pitchFamily="2" charset="-122"/>
                    <a:cs typeface="Cambria Math" panose="02040503050406030204" charset="0"/>
                  </a:rPr>
                  <a:t>在论文中为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mbria Math" panose="02040503050406030204" charset="0"/>
                    <a:ea typeface="字魂59号-创粗黑" panose="00000500000000000000" pitchFamily="2" charset="-122"/>
                    <a:cs typeface="Cambria Math" panose="02040503050406030204" charset="0"/>
                  </a:rPr>
                  <a:t>1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mbria Math" panose="02040503050406030204" charset="0"/>
                    <a:ea typeface="字魂59号-创粗黑" panose="00000500000000000000" pitchFamily="2" charset="-122"/>
                    <a:cs typeface="Cambria Math" panose="02040503050406030204" charset="0"/>
                  </a:rPr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𝜆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charset="0"/>
                            <a:ea typeface="微软雅黑" panose="020B0503020204020204" charset="-122"/>
                            <a:cs typeface="Cambria Math" panose="02040503050406030204" charset="0"/>
                            <a:sym typeface="+mn-ea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在论文中为</a:t>
                </a:r>
                <a:r>
                  <a:rPr lang="en-US" altLang="zh-CN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100</a:t>
                </a:r>
                <a:endParaRPr lang="en-US" altLang="zh-CN" sz="20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000">
                  <a:solidFill>
                    <a:schemeClr val="tx1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342900" lvl="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  <a:sym typeface="+mn-ea"/>
                  </a:rPr>
                  <a:t>迭代次数</a:t>
                </a:r>
                <a:endParaRPr lang="zh-CN" altLang="en-US" sz="200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  <a:sym typeface="+mn-ea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论文中设置为</a:t>
                </a:r>
                <a:r>
                  <a:rPr lang="en-US" altLang="zh-CN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10</a:t>
                </a:r>
                <a:endParaRPr lang="en-US" altLang="zh-CN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我采取先全局变形一轮，再减少拉伸，最后全局变形</a:t>
                </a:r>
                <a:r>
                  <a:rPr lang="en-US" altLang="zh-CN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5</a:t>
                </a: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轮</a:t>
                </a:r>
                <a:r>
                  <a:rPr lang="en-US" altLang="zh-CN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(</a:t>
                </a: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实验中效果与</a:t>
                </a:r>
                <a:r>
                  <a:rPr lang="en-US" altLang="zh-CN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10</a:t>
                </a:r>
                <a:r>
                  <a:rPr lang="zh-CN" altLang="en-US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轮差不多</a:t>
                </a:r>
                <a:r>
                  <a:rPr lang="en-US" altLang="zh-CN" sz="20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)</a:t>
                </a:r>
                <a:endParaRPr lang="en-US" altLang="zh-CN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>
                  <a:solidFill>
                    <a:srgbClr val="FF0000"/>
                  </a:solidFill>
                  <a:latin typeface="Microsoft JhengHei" panose="020B0604030504040204" charset="-120"/>
                  <a:ea typeface="Microsoft JhengHei" panose="020B0604030504040204" charset="-120"/>
                </a:endParaRPr>
              </a:p>
              <a:p>
                <a:pPr indent="457200">
                  <a:buFont typeface="Arial" panose="020B0604020202020204" pitchFamily="34" charset="0"/>
                  <a:buNone/>
                </a:pPr>
                <a:endParaRPr lang="en-US" altLang="zh-CN" sz="2400">
                  <a:solidFill>
                    <a:srgbClr val="FF0000"/>
                  </a:solidFill>
                  <a:latin typeface="Microsoft JhengHei" panose="020B0604030504040204" charset="-120"/>
                  <a:ea typeface="Microsoft JhengHei" panose="020B0604030504040204" charset="-12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zh-CN" altLang="en-US" sz="240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zh-CN" altLang="en-US" sz="240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zh-CN" altLang="en-US" sz="240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altLang="zh-CN" sz="240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30" y="1309370"/>
                <a:ext cx="10366375" cy="4627245"/>
              </a:xfrm>
              <a:prstGeom prst="rect">
                <a:avLst/>
              </a:prstGeom>
              <a:blipFill rotWithShape="1">
                <a:blip r:embed="rId2"/>
                <a:stretch>
                  <a:fillRect b="-23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112583" y="295275"/>
            <a:ext cx="12006701" cy="6267450"/>
            <a:chOff x="112583" y="295275"/>
            <a:chExt cx="12006701" cy="6267450"/>
          </a:xfrm>
        </p:grpSpPr>
        <p:sp>
          <p:nvSpPr>
            <p:cNvPr id="2" name="矩形 1"/>
            <p:cNvSpPr/>
            <p:nvPr/>
          </p:nvSpPr>
          <p:spPr>
            <a:xfrm>
              <a:off x="325529" y="295275"/>
              <a:ext cx="11534775" cy="6267450"/>
            </a:xfrm>
            <a:prstGeom prst="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844320" y="980413"/>
              <a:ext cx="5274964" cy="275671"/>
              <a:chOff x="6404562" y="2125822"/>
              <a:chExt cx="5274964" cy="275671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6404562" y="2125822"/>
                <a:ext cx="5274964" cy="275671"/>
                <a:chOff x="-57370" y="2710927"/>
                <a:chExt cx="10807846" cy="718073"/>
              </a:xfrm>
            </p:grpSpPr>
            <p:cxnSp>
              <p:nvCxnSpPr>
                <p:cNvPr id="9" name="直接连接符 8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 userDrawn="1"/>
              </p:nvCxnSpPr>
              <p:spPr>
                <a:xfrm flipH="1">
                  <a:off x="678986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 userDrawn="1"/>
              </p:nvCxnSpPr>
              <p:spPr>
                <a:xfrm flipH="1">
                  <a:off x="715025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 userDrawn="1"/>
              </p:nvCxnSpPr>
              <p:spPr>
                <a:xfrm flipH="1">
                  <a:off x="750704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 userDrawn="1"/>
              </p:nvCxnSpPr>
              <p:spPr>
                <a:xfrm flipH="1">
                  <a:off x="786742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 userDrawn="1"/>
              </p:nvCxnSpPr>
              <p:spPr>
                <a:xfrm flipH="1">
                  <a:off x="822780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 userDrawn="1"/>
              </p:nvCxnSpPr>
              <p:spPr>
                <a:xfrm flipH="1">
                  <a:off x="858819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 userDrawn="1"/>
              </p:nvCxnSpPr>
              <p:spPr>
                <a:xfrm flipH="1">
                  <a:off x="894857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 userDrawn="1"/>
              </p:nvCxnSpPr>
              <p:spPr>
                <a:xfrm flipH="1">
                  <a:off x="930895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 userDrawn="1"/>
              </p:nvCxnSpPr>
              <p:spPr>
                <a:xfrm flipH="1">
                  <a:off x="966933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 userDrawn="1"/>
              </p:nvCxnSpPr>
              <p:spPr>
                <a:xfrm flipH="1">
                  <a:off x="1002971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 userDrawn="1"/>
              </p:nvCxnSpPr>
              <p:spPr>
                <a:xfrm flipH="1">
                  <a:off x="-5737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 userDrawn="1"/>
              </p:nvCxnSpPr>
              <p:spPr>
                <a:xfrm flipH="1">
                  <a:off x="30301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直接连接符 6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/>
            <p:cNvGrpSpPr/>
            <p:nvPr/>
          </p:nvGrpSpPr>
          <p:grpSpPr>
            <a:xfrm>
              <a:off x="112583" y="980413"/>
              <a:ext cx="5978525" cy="275672"/>
              <a:chOff x="601928" y="2125822"/>
              <a:chExt cx="5978525" cy="275672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601928" y="2125823"/>
                <a:ext cx="5978525" cy="275671"/>
                <a:chOff x="-57370" y="2710927"/>
                <a:chExt cx="12249370" cy="718073"/>
              </a:xfrm>
            </p:grpSpPr>
            <p:cxnSp>
              <p:nvCxnSpPr>
                <p:cNvPr id="39" name="直接连接符 38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 userDrawn="1"/>
              </p:nvCxnSpPr>
              <p:spPr>
                <a:xfrm flipH="1">
                  <a:off x="678986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/>
                <p:cNvCxnSpPr/>
                <p:nvPr userDrawn="1"/>
              </p:nvCxnSpPr>
              <p:spPr>
                <a:xfrm flipH="1">
                  <a:off x="715025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/>
                <p:cNvCxnSpPr/>
                <p:nvPr userDrawn="1"/>
              </p:nvCxnSpPr>
              <p:spPr>
                <a:xfrm flipH="1">
                  <a:off x="822780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 userDrawn="1"/>
              </p:nvCxnSpPr>
              <p:spPr>
                <a:xfrm flipH="1">
                  <a:off x="930895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/>
                <p:cNvCxnSpPr/>
                <p:nvPr userDrawn="1"/>
              </p:nvCxnSpPr>
              <p:spPr>
                <a:xfrm flipH="1">
                  <a:off x="966933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 userDrawn="1"/>
              </p:nvCxnSpPr>
              <p:spPr>
                <a:xfrm flipH="1">
                  <a:off x="1002971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 userDrawn="1"/>
              </p:nvCxnSpPr>
              <p:spPr>
                <a:xfrm flipH="1">
                  <a:off x="1039009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 userDrawn="1"/>
              </p:nvCxnSpPr>
              <p:spPr>
                <a:xfrm flipH="1">
                  <a:off x="1075047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 userDrawn="1"/>
              </p:nvCxnSpPr>
              <p:spPr>
                <a:xfrm flipH="1">
                  <a:off x="1111085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 userDrawn="1"/>
              </p:nvCxnSpPr>
              <p:spPr>
                <a:xfrm flipH="1">
                  <a:off x="1147123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/>
                <p:cNvCxnSpPr/>
                <p:nvPr userDrawn="1"/>
              </p:nvCxnSpPr>
              <p:spPr>
                <a:xfrm flipH="1">
                  <a:off x="-5737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/>
                <p:cNvCxnSpPr/>
                <p:nvPr userDrawn="1"/>
              </p:nvCxnSpPr>
              <p:spPr>
                <a:xfrm flipH="1">
                  <a:off x="30301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 userDrawn="1"/>
              </p:nvCxnSpPr>
              <p:spPr>
                <a:xfrm flipH="1">
                  <a:off x="66339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 userDrawn="1"/>
              </p:nvCxnSpPr>
              <p:spPr>
                <a:xfrm flipH="1">
                  <a:off x="102377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 userDrawn="1"/>
              </p:nvCxnSpPr>
              <p:spPr>
                <a:xfrm flipH="1">
                  <a:off x="138415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 userDrawn="1"/>
              </p:nvCxnSpPr>
              <p:spPr>
                <a:xfrm flipH="1">
                  <a:off x="210491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 userDrawn="1"/>
              </p:nvCxnSpPr>
              <p:spPr>
                <a:xfrm flipH="1">
                  <a:off x="246529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直接连接符 35"/>
              <p:cNvCxnSpPr/>
              <p:nvPr/>
            </p:nvCxnSpPr>
            <p:spPr>
              <a:xfrm flipH="1">
                <a:off x="4297496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 flipH="1">
                <a:off x="4473386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文本框 67"/>
            <p:cNvSpPr txBox="1"/>
            <p:nvPr/>
          </p:nvSpPr>
          <p:spPr>
            <a:xfrm>
              <a:off x="4561362" y="674394"/>
              <a:ext cx="3063108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内容</a:t>
              </a:r>
              <a:endParaRPr lang="zh-CN" altLang="en-US" sz="48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5551108" y="1585224"/>
              <a:ext cx="1080000" cy="44820"/>
              <a:chOff x="1773217" y="5185185"/>
              <a:chExt cx="8645561" cy="44820"/>
            </a:xfrm>
          </p:grpSpPr>
          <p:cxnSp>
            <p:nvCxnSpPr>
              <p:cNvPr id="70" name="直接连接符 69"/>
              <p:cNvCxnSpPr/>
              <p:nvPr userDrawn="1"/>
            </p:nvCxnSpPr>
            <p:spPr>
              <a:xfrm>
                <a:off x="1773218" y="5185185"/>
                <a:ext cx="8645560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 userDrawn="1">
                <p:custDataLst>
                  <p:tags r:id="rId2"/>
                </p:custDataLst>
              </p:nvPr>
            </p:nvCxnSpPr>
            <p:spPr>
              <a:xfrm>
                <a:off x="1773217" y="5230005"/>
                <a:ext cx="864556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组合 28"/>
          <p:cNvGrpSpPr/>
          <p:nvPr>
            <p:custDataLst>
              <p:tags r:id="rId3"/>
            </p:custDataLst>
          </p:nvPr>
        </p:nvGrpSpPr>
        <p:grpSpPr>
          <a:xfrm>
            <a:off x="886104" y="1630044"/>
            <a:ext cx="10881398" cy="3835639"/>
            <a:chOff x="886104" y="1630044"/>
            <a:chExt cx="10881398" cy="3835639"/>
          </a:xfrm>
        </p:grpSpPr>
        <p:grpSp>
          <p:nvGrpSpPr>
            <p:cNvPr id="6" name="组合 5"/>
            <p:cNvGrpSpPr/>
            <p:nvPr/>
          </p:nvGrpSpPr>
          <p:grpSpPr>
            <a:xfrm>
              <a:off x="5877309" y="1630044"/>
              <a:ext cx="492095" cy="3797748"/>
              <a:chOff x="5877309" y="1630044"/>
              <a:chExt cx="492095" cy="3797748"/>
            </a:xfrm>
          </p:grpSpPr>
          <p:cxnSp>
            <p:nvCxnSpPr>
              <p:cNvPr id="73" name="直接连接符 72"/>
              <p:cNvCxnSpPr>
                <a:endCxn id="77" idx="2"/>
              </p:cNvCxnSpPr>
              <p:nvPr>
                <p:custDataLst>
                  <p:tags r:id="rId4"/>
                </p:custDataLst>
              </p:nvPr>
            </p:nvCxnSpPr>
            <p:spPr>
              <a:xfrm>
                <a:off x="6096000" y="1630044"/>
                <a:ext cx="31115" cy="379730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矩形 73"/>
              <p:cNvSpPr/>
              <p:nvPr>
                <p:custDataLst>
                  <p:tags r:id="rId5"/>
                </p:custDataLst>
              </p:nvPr>
            </p:nvSpPr>
            <p:spPr>
              <a:xfrm>
                <a:off x="5877309" y="1830285"/>
                <a:ext cx="484079" cy="4840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solidFill>
                      <a:schemeClr val="accen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1</a:t>
                </a:r>
                <a:endParaRPr lang="zh-CN" altLang="en-US" sz="3200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5" name="矩形 74"/>
              <p:cNvSpPr/>
              <p:nvPr>
                <p:custDataLst>
                  <p:tags r:id="rId6"/>
                </p:custDataLst>
              </p:nvPr>
            </p:nvSpPr>
            <p:spPr>
              <a:xfrm>
                <a:off x="5877309" y="2940144"/>
                <a:ext cx="484079" cy="4840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solidFill>
                      <a:schemeClr val="accen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2</a:t>
                </a:r>
                <a:endParaRPr lang="zh-CN" altLang="en-US" sz="3200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6" name="矩形 75"/>
              <p:cNvSpPr/>
              <p:nvPr>
                <p:custDataLst>
                  <p:tags r:id="rId7"/>
                </p:custDataLst>
              </p:nvPr>
            </p:nvSpPr>
            <p:spPr>
              <a:xfrm>
                <a:off x="5885325" y="3946810"/>
                <a:ext cx="484079" cy="4840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solidFill>
                      <a:schemeClr val="accen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3</a:t>
                </a:r>
                <a:endParaRPr lang="zh-CN" altLang="en-US" sz="3200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  <p:sp>
            <p:nvSpPr>
              <p:cNvPr id="77" name="矩形 76"/>
              <p:cNvSpPr/>
              <p:nvPr>
                <p:custDataLst>
                  <p:tags r:id="rId8"/>
                </p:custDataLst>
              </p:nvPr>
            </p:nvSpPr>
            <p:spPr>
              <a:xfrm>
                <a:off x="5885325" y="4943713"/>
                <a:ext cx="484079" cy="4840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solidFill>
                      <a:schemeClr val="accen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</a:rPr>
                  <a:t>4</a:t>
                </a:r>
                <a:endParaRPr lang="zh-CN" altLang="en-US" sz="3200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endParaRPr>
              </a:p>
            </p:txBody>
          </p:sp>
        </p:grpSp>
        <p:sp>
          <p:nvSpPr>
            <p:cNvPr id="78" name="文本框 77"/>
            <p:cNvSpPr txBox="1"/>
            <p:nvPr>
              <p:custDataLst>
                <p:tags r:id="rId9"/>
              </p:custDataLst>
            </p:nvPr>
          </p:nvSpPr>
          <p:spPr>
            <a:xfrm>
              <a:off x="886104" y="1830285"/>
              <a:ext cx="464932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8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内容概要</a:t>
              </a:r>
              <a:endParaRPr lang="zh-CN" altLang="en-US" sz="28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79" name="文本框 78"/>
            <p:cNvSpPr txBox="1"/>
            <p:nvPr>
              <p:custDataLst>
                <p:tags r:id="rId10"/>
              </p:custDataLst>
            </p:nvPr>
          </p:nvSpPr>
          <p:spPr>
            <a:xfrm>
              <a:off x="911504" y="3935094"/>
              <a:ext cx="4649470" cy="7588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/>
              <a:r>
                <a:rPr lang="zh-CN" altLang="en-US" sz="28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实验参数与实验探究</a:t>
              </a:r>
              <a:endParaRPr lang="zh-CN" altLang="en-US" sz="28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 algn="r"/>
              <a:endParaRPr lang="zh-CN" altLang="en-US" sz="28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11"/>
              </p:custDataLst>
            </p:nvPr>
          </p:nvSpPr>
          <p:spPr>
            <a:xfrm>
              <a:off x="6630343" y="2908736"/>
              <a:ext cx="513715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算法</a:t>
              </a:r>
              <a:r>
                <a:rPr lang="zh-CN" altLang="en-US" sz="28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说明</a:t>
              </a:r>
              <a:endParaRPr lang="zh-CN" altLang="en-US" sz="28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12"/>
              </p:custDataLst>
            </p:nvPr>
          </p:nvSpPr>
          <p:spPr>
            <a:xfrm>
              <a:off x="6590626" y="4943713"/>
              <a:ext cx="4649322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思考</a:t>
              </a:r>
              <a:r>
                <a:rPr lang="zh-CN" altLang="en-US" sz="28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与改进</a:t>
              </a:r>
              <a:endParaRPr lang="zh-CN" altLang="en-US" sz="28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ipe/>
      </p:transition>
    </mc:Choice>
    <mc:Fallback>
      <p:transition spd="slow" advClick="0" advTm="3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202191"/>
            <a:ext cx="12193200" cy="800050"/>
            <a:chOff x="-1" y="202191"/>
            <a:chExt cx="12193200" cy="800050"/>
          </a:xfrm>
        </p:grpSpPr>
        <p:grpSp>
          <p:nvGrpSpPr>
            <p:cNvPr id="3" name="组合 2"/>
            <p:cNvGrpSpPr/>
            <p:nvPr/>
          </p:nvGrpSpPr>
          <p:grpSpPr>
            <a:xfrm>
              <a:off x="-1" y="957421"/>
              <a:ext cx="12193200" cy="44820"/>
              <a:chOff x="1773217" y="5185185"/>
              <a:chExt cx="8645561" cy="44820"/>
            </a:xfrm>
          </p:grpSpPr>
          <p:cxnSp>
            <p:nvCxnSpPr>
              <p:cNvPr id="50" name="直接连接符 49"/>
              <p:cNvCxnSpPr/>
              <p:nvPr userDrawn="1"/>
            </p:nvCxnSpPr>
            <p:spPr>
              <a:xfrm>
                <a:off x="1773218" y="5185185"/>
                <a:ext cx="8645560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 userDrawn="1"/>
            </p:nvCxnSpPr>
            <p:spPr>
              <a:xfrm>
                <a:off x="1773217" y="5230005"/>
                <a:ext cx="864556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文本框 3"/>
                <p:cNvSpPr txBox="1"/>
                <p:nvPr/>
              </p:nvSpPr>
              <p:spPr>
                <a:xfrm>
                  <a:off x="158534" y="202191"/>
                  <a:ext cx="5080440" cy="628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3600" b="1" i="1" dirty="0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ea typeface="字魂59号-创粗黑" panose="00000500000000000000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3600" b="1" i="1" dirty="0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ea typeface="字魂59号-创粗黑" panose="00000500000000000000" pitchFamily="2" charset="-122"/>
                                <a:cs typeface="Cambria Math" panose="02040503050406030204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sz="3600" b="1" i="1" dirty="0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ea typeface="字魂59号-创粗黑" panose="00000500000000000000" pitchFamily="2" charset="-122"/>
                                <a:cs typeface="Cambria Math" panose="02040503050406030204" charset="0"/>
                              </a:rPr>
                              <m:t>𝑳</m:t>
                            </m:r>
                          </m:sub>
                        </m:sSub>
                        <m:r>
                          <a:rPr lang="en-US" altLang="zh-CN" sz="3600" b="1" i="1" dirty="0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ea typeface="字魂59号-创粗黑" panose="00000500000000000000" pitchFamily="2" charset="-122"/>
                            <a:cs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600" b="1" i="1" dirty="0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ea typeface="字魂59号-创粗黑" panose="00000500000000000000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3600" b="1" i="1" dirty="0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ea typeface="字魂59号-创粗黑" panose="00000500000000000000" pitchFamily="2" charset="-122"/>
                                <a:cs typeface="Cambria Math" panose="02040503050406030204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sz="3600" b="1" i="1" dirty="0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ea typeface="字魂59号-创粗黑" panose="00000500000000000000" pitchFamily="2" charset="-122"/>
                                <a:cs typeface="Cambria Math" panose="02040503050406030204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altLang="zh-CN" sz="3600" b="1" i="1" dirty="0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ea typeface="字魂59号-创粗黑" panose="00000500000000000000" pitchFamily="2" charset="-122"/>
                            <a:cs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600" b="1" i="1" dirty="0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ea typeface="字魂59号-创粗黑" panose="00000500000000000000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3600" b="1" i="1" dirty="0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ea typeface="字魂59号-创粗黑" panose="00000500000000000000" pitchFamily="2" charset="-122"/>
                                <a:cs typeface="Cambria Math" panose="02040503050406030204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sz="3600" b="1" i="1" dirty="0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ea typeface="字魂59号-创粗黑" panose="00000500000000000000" pitchFamily="2" charset="-122"/>
                                <a:cs typeface="Cambria Math" panose="02040503050406030204" charset="0"/>
                              </a:rPr>
                              <m:t>𝒔</m:t>
                            </m:r>
                          </m:sub>
                        </m:sSub>
                        <m:r>
                          <a:rPr lang="zh-CN" altLang="en-US" sz="3600" b="1" i="1" dirty="0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ea typeface="字魂59号-创粗黑" panose="00000500000000000000" pitchFamily="2" charset="-122"/>
                            <a:cs typeface="Cambria Math" panose="02040503050406030204" charset="0"/>
                          </a:rPr>
                          <m:t>参数探究</m:t>
                        </m:r>
                      </m:oMath>
                    </m:oMathPara>
                  </a14:m>
                  <a:endParaRPr lang="zh-CN" altLang="en-US" sz="3600" b="1" i="1" dirty="0">
                    <a:solidFill>
                      <a:schemeClr val="accent1"/>
                    </a:solidFill>
                    <a:latin typeface="Cambria Math" panose="02040503050406030204" charset="0"/>
                    <a:ea typeface="字魂59号-创粗黑" panose="00000500000000000000" pitchFamily="2" charset="-122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4" name="文本框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534" y="202191"/>
                  <a:ext cx="5080440" cy="628015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" name="组合 4"/>
            <p:cNvGrpSpPr/>
            <p:nvPr/>
          </p:nvGrpSpPr>
          <p:grpSpPr>
            <a:xfrm>
              <a:off x="4577572" y="414393"/>
              <a:ext cx="4750912" cy="275671"/>
              <a:chOff x="7104504" y="2125822"/>
              <a:chExt cx="4750912" cy="275671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7284014" y="2125822"/>
                <a:ext cx="4571402" cy="275671"/>
                <a:chOff x="1744535" y="2710927"/>
                <a:chExt cx="9366322" cy="718073"/>
              </a:xfrm>
            </p:grpSpPr>
            <p:cxnSp>
              <p:nvCxnSpPr>
                <p:cNvPr id="27" name="直接连接符 26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 userDrawn="1"/>
              </p:nvCxnSpPr>
              <p:spPr>
                <a:xfrm flipH="1">
                  <a:off x="678986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 userDrawn="1"/>
              </p:nvCxnSpPr>
              <p:spPr>
                <a:xfrm flipH="1">
                  <a:off x="715025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 userDrawn="1"/>
              </p:nvCxnSpPr>
              <p:spPr>
                <a:xfrm flipH="1">
                  <a:off x="750704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 userDrawn="1"/>
              </p:nvCxnSpPr>
              <p:spPr>
                <a:xfrm flipH="1">
                  <a:off x="786742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 userDrawn="1"/>
              </p:nvCxnSpPr>
              <p:spPr>
                <a:xfrm flipH="1">
                  <a:off x="822780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 userDrawn="1"/>
              </p:nvCxnSpPr>
              <p:spPr>
                <a:xfrm flipH="1">
                  <a:off x="858819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 userDrawn="1"/>
              </p:nvCxnSpPr>
              <p:spPr>
                <a:xfrm flipH="1">
                  <a:off x="894857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 userDrawn="1"/>
              </p:nvCxnSpPr>
              <p:spPr>
                <a:xfrm flipH="1">
                  <a:off x="930895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 userDrawn="1"/>
              </p:nvCxnSpPr>
              <p:spPr>
                <a:xfrm flipH="1">
                  <a:off x="966933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 userDrawn="1"/>
              </p:nvCxnSpPr>
              <p:spPr>
                <a:xfrm flipH="1">
                  <a:off x="1002971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 userDrawn="1"/>
              </p:nvCxnSpPr>
              <p:spPr>
                <a:xfrm flipH="1">
                  <a:off x="1039009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" name="直接连接符 23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/>
            <p:cNvGrpSpPr/>
            <p:nvPr/>
          </p:nvGrpSpPr>
          <p:grpSpPr>
            <a:xfrm>
              <a:off x="9152593" y="410236"/>
              <a:ext cx="2817867" cy="275671"/>
              <a:chOff x="7104504" y="2125822"/>
              <a:chExt cx="2817867" cy="275671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7284014" y="2125822"/>
                <a:ext cx="2638357" cy="275671"/>
                <a:chOff x="1744535" y="2710927"/>
                <a:chExt cx="5405715" cy="718073"/>
              </a:xfrm>
            </p:grpSpPr>
            <p:cxnSp>
              <p:nvCxnSpPr>
                <p:cNvPr id="11" name="直接连接符 10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" name="直接连接符 7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6" name="直接连接符 55"/>
          <p:cNvCxnSpPr/>
          <p:nvPr/>
        </p:nvCxnSpPr>
        <p:spPr>
          <a:xfrm>
            <a:off x="822" y="6493299"/>
            <a:ext cx="12192448" cy="0"/>
          </a:xfrm>
          <a:prstGeom prst="line">
            <a:avLst/>
          </a:prstGeom>
          <a:ln cap="rnd">
            <a:solidFill>
              <a:schemeClr val="accent1">
                <a:lumMod val="60000"/>
                <a:lumOff val="40000"/>
              </a:schemeClr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本框 52"/>
              <p:cNvSpPr txBox="1"/>
              <p:nvPr/>
            </p:nvSpPr>
            <p:spPr>
              <a:xfrm>
                <a:off x="9412605" y="1061720"/>
                <a:ext cx="159766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字魂59号-创粗黑" panose="00000500000000000000" pitchFamily="2" charset="-122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字魂59号-创粗黑" panose="00000500000000000000" pitchFamily="2" charset="-122"/>
                              <a:cs typeface="Cambria Math" panose="02040503050406030204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字魂59号-创粗黑" panose="00000500000000000000" pitchFamily="2" charset="-122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4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605" y="1061720"/>
                <a:ext cx="1597660" cy="3683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/>
              <p:cNvSpPr txBox="1"/>
              <p:nvPr/>
            </p:nvSpPr>
            <p:spPr>
              <a:xfrm>
                <a:off x="3047365" y="1194435"/>
                <a:ext cx="159766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字魂59号-创粗黑" panose="00000500000000000000" pitchFamily="2" charset="-122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字魂59号-创粗黑" panose="00000500000000000000" pitchFamily="2" charset="-122"/>
                              <a:cs typeface="Cambria Math" panose="02040503050406030204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字魂59号-创粗黑" panose="00000500000000000000" pitchFamily="2" charset="-122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365" y="1194435"/>
                <a:ext cx="159766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本框 56"/>
              <p:cNvSpPr txBox="1"/>
              <p:nvPr/>
            </p:nvSpPr>
            <p:spPr>
              <a:xfrm>
                <a:off x="158750" y="2287270"/>
                <a:ext cx="125222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𝐿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50" y="2287270"/>
                <a:ext cx="1252220" cy="3683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本框 54"/>
              <p:cNvSpPr txBox="1"/>
              <p:nvPr/>
            </p:nvSpPr>
            <p:spPr>
              <a:xfrm>
                <a:off x="228600" y="4748530"/>
                <a:ext cx="125222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𝐿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100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748530"/>
                <a:ext cx="1252220" cy="3683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图片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8140" y="1827530"/>
            <a:ext cx="5339080" cy="1902460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7105" y="4069715"/>
            <a:ext cx="4653280" cy="1922780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5455" y="4168775"/>
            <a:ext cx="5212715" cy="182372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7105" y="1827530"/>
            <a:ext cx="4692650" cy="1941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202191"/>
            <a:ext cx="12193200" cy="800050"/>
            <a:chOff x="-1" y="202191"/>
            <a:chExt cx="12193200" cy="800050"/>
          </a:xfrm>
        </p:grpSpPr>
        <p:grpSp>
          <p:nvGrpSpPr>
            <p:cNvPr id="3" name="组合 2"/>
            <p:cNvGrpSpPr/>
            <p:nvPr/>
          </p:nvGrpSpPr>
          <p:grpSpPr>
            <a:xfrm>
              <a:off x="-1" y="957421"/>
              <a:ext cx="12193200" cy="44820"/>
              <a:chOff x="1773217" y="5185185"/>
              <a:chExt cx="8645561" cy="44820"/>
            </a:xfrm>
          </p:grpSpPr>
          <p:cxnSp>
            <p:nvCxnSpPr>
              <p:cNvPr id="50" name="直接连接符 49"/>
              <p:cNvCxnSpPr/>
              <p:nvPr userDrawn="1"/>
            </p:nvCxnSpPr>
            <p:spPr>
              <a:xfrm>
                <a:off x="1773218" y="5185185"/>
                <a:ext cx="8645560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 userDrawn="1"/>
            </p:nvCxnSpPr>
            <p:spPr>
              <a:xfrm>
                <a:off x="1773217" y="5230005"/>
                <a:ext cx="864556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文本框 3"/>
                <p:cNvSpPr txBox="1"/>
                <p:nvPr/>
              </p:nvSpPr>
              <p:spPr>
                <a:xfrm>
                  <a:off x="158534" y="202191"/>
                  <a:ext cx="5080440" cy="628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3600" b="1" i="1" dirty="0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ea typeface="字魂59号-创粗黑" panose="00000500000000000000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3600" b="1" i="1" dirty="0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ea typeface="字魂59号-创粗黑" panose="00000500000000000000" pitchFamily="2" charset="-122"/>
                                <a:cs typeface="Cambria Math" panose="02040503050406030204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sz="3600" b="1" i="1" dirty="0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ea typeface="字魂59号-创粗黑" panose="00000500000000000000" pitchFamily="2" charset="-122"/>
                                <a:cs typeface="Cambria Math" panose="02040503050406030204" charset="0"/>
                              </a:rPr>
                              <m:t>𝑳</m:t>
                            </m:r>
                          </m:sub>
                        </m:sSub>
                        <m:r>
                          <a:rPr lang="en-US" altLang="zh-CN" sz="3600" b="1" i="1" dirty="0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ea typeface="字魂59号-创粗黑" panose="00000500000000000000" pitchFamily="2" charset="-122"/>
                            <a:cs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600" b="1" i="1" dirty="0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ea typeface="字魂59号-创粗黑" panose="00000500000000000000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3600" b="1" i="1" dirty="0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ea typeface="字魂59号-创粗黑" panose="00000500000000000000" pitchFamily="2" charset="-122"/>
                                <a:cs typeface="Cambria Math" panose="02040503050406030204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sz="3600" b="1" i="1" dirty="0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ea typeface="字魂59号-创粗黑" panose="00000500000000000000" pitchFamily="2" charset="-122"/>
                                <a:cs typeface="Cambria Math" panose="02040503050406030204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altLang="zh-CN" sz="3600" b="1" i="1" dirty="0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ea typeface="字魂59号-创粗黑" panose="00000500000000000000" pitchFamily="2" charset="-122"/>
                            <a:cs typeface="Cambria Math" panose="0204050305040603020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3600" b="1" i="1" dirty="0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ea typeface="字魂59号-创粗黑" panose="00000500000000000000" pitchFamily="2" charset="-122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3600" b="1" i="1" dirty="0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ea typeface="字魂59号-创粗黑" panose="00000500000000000000" pitchFamily="2" charset="-122"/>
                                <a:cs typeface="Cambria Math" panose="02040503050406030204" charset="0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sz="3600" b="1" i="1" dirty="0">
                                <a:solidFill>
                                  <a:schemeClr val="accent1"/>
                                </a:solidFill>
                                <a:latin typeface="Cambria Math" panose="02040503050406030204" charset="0"/>
                                <a:ea typeface="字魂59号-创粗黑" panose="00000500000000000000" pitchFamily="2" charset="-122"/>
                                <a:cs typeface="Cambria Math" panose="02040503050406030204" charset="0"/>
                              </a:rPr>
                              <m:t>𝒔</m:t>
                            </m:r>
                          </m:sub>
                        </m:sSub>
                        <m:r>
                          <a:rPr lang="zh-CN" altLang="en-US" sz="3600" b="1" i="1" dirty="0">
                            <a:solidFill>
                              <a:schemeClr val="accent1"/>
                            </a:solidFill>
                            <a:latin typeface="Cambria Math" panose="02040503050406030204" charset="0"/>
                            <a:ea typeface="字魂59号-创粗黑" panose="00000500000000000000" pitchFamily="2" charset="-122"/>
                            <a:cs typeface="Cambria Math" panose="02040503050406030204" charset="0"/>
                          </a:rPr>
                          <m:t>参数探究</m:t>
                        </m:r>
                      </m:oMath>
                    </m:oMathPara>
                  </a14:m>
                  <a:endParaRPr lang="zh-CN" altLang="en-US" sz="3600" b="1" i="1" dirty="0">
                    <a:solidFill>
                      <a:schemeClr val="accent1"/>
                    </a:solidFill>
                    <a:latin typeface="Cambria Math" panose="02040503050406030204" charset="0"/>
                    <a:ea typeface="字魂59号-创粗黑" panose="00000500000000000000" pitchFamily="2" charset="-122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4" name="文本框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534" y="202191"/>
                  <a:ext cx="5080440" cy="628015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" name="组合 4"/>
            <p:cNvGrpSpPr/>
            <p:nvPr/>
          </p:nvGrpSpPr>
          <p:grpSpPr>
            <a:xfrm>
              <a:off x="4577572" y="414393"/>
              <a:ext cx="4750912" cy="275671"/>
              <a:chOff x="7104504" y="2125822"/>
              <a:chExt cx="4750912" cy="275671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7284014" y="2125822"/>
                <a:ext cx="4571402" cy="275671"/>
                <a:chOff x="1744535" y="2710927"/>
                <a:chExt cx="9366322" cy="718073"/>
              </a:xfrm>
            </p:grpSpPr>
            <p:cxnSp>
              <p:nvCxnSpPr>
                <p:cNvPr id="27" name="直接连接符 26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 userDrawn="1"/>
              </p:nvCxnSpPr>
              <p:spPr>
                <a:xfrm flipH="1">
                  <a:off x="678986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 userDrawn="1"/>
              </p:nvCxnSpPr>
              <p:spPr>
                <a:xfrm flipH="1">
                  <a:off x="715025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 userDrawn="1"/>
              </p:nvCxnSpPr>
              <p:spPr>
                <a:xfrm flipH="1">
                  <a:off x="750704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 userDrawn="1"/>
              </p:nvCxnSpPr>
              <p:spPr>
                <a:xfrm flipH="1">
                  <a:off x="786742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 userDrawn="1"/>
              </p:nvCxnSpPr>
              <p:spPr>
                <a:xfrm flipH="1">
                  <a:off x="822780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 userDrawn="1"/>
              </p:nvCxnSpPr>
              <p:spPr>
                <a:xfrm flipH="1">
                  <a:off x="858819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 userDrawn="1"/>
              </p:nvCxnSpPr>
              <p:spPr>
                <a:xfrm flipH="1">
                  <a:off x="894857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 userDrawn="1"/>
              </p:nvCxnSpPr>
              <p:spPr>
                <a:xfrm flipH="1">
                  <a:off x="930895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 userDrawn="1"/>
              </p:nvCxnSpPr>
              <p:spPr>
                <a:xfrm flipH="1">
                  <a:off x="966933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 userDrawn="1"/>
              </p:nvCxnSpPr>
              <p:spPr>
                <a:xfrm flipH="1">
                  <a:off x="1002971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 userDrawn="1"/>
              </p:nvCxnSpPr>
              <p:spPr>
                <a:xfrm flipH="1">
                  <a:off x="1039009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" name="直接连接符 23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/>
            <p:cNvGrpSpPr/>
            <p:nvPr/>
          </p:nvGrpSpPr>
          <p:grpSpPr>
            <a:xfrm>
              <a:off x="9152593" y="410236"/>
              <a:ext cx="2817867" cy="275671"/>
              <a:chOff x="7104504" y="2125822"/>
              <a:chExt cx="2817867" cy="275671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7284014" y="2125822"/>
                <a:ext cx="2638357" cy="275671"/>
                <a:chOff x="1744535" y="2710927"/>
                <a:chExt cx="5405715" cy="718073"/>
              </a:xfrm>
            </p:grpSpPr>
            <p:cxnSp>
              <p:nvCxnSpPr>
                <p:cNvPr id="11" name="直接连接符 10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" name="直接连接符 7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6" name="直接连接符 55"/>
          <p:cNvCxnSpPr/>
          <p:nvPr/>
        </p:nvCxnSpPr>
        <p:spPr>
          <a:xfrm>
            <a:off x="822" y="6676814"/>
            <a:ext cx="12192448" cy="0"/>
          </a:xfrm>
          <a:prstGeom prst="line">
            <a:avLst/>
          </a:prstGeom>
          <a:ln cap="rnd">
            <a:solidFill>
              <a:schemeClr val="accent1">
                <a:lumMod val="60000"/>
                <a:lumOff val="40000"/>
              </a:schemeClr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本框 52"/>
              <p:cNvSpPr txBox="1"/>
              <p:nvPr/>
            </p:nvSpPr>
            <p:spPr>
              <a:xfrm>
                <a:off x="9412605" y="1061720"/>
                <a:ext cx="159766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字魂59号-创粗黑" panose="00000500000000000000" pitchFamily="2" charset="-122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字魂59号-创粗黑" panose="00000500000000000000" pitchFamily="2" charset="-122"/>
                              <a:cs typeface="Cambria Math" panose="02040503050406030204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字魂59号-创粗黑" panose="00000500000000000000" pitchFamily="2" charset="-122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4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2605" y="1061720"/>
                <a:ext cx="1597660" cy="3683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/>
              <p:cNvSpPr txBox="1"/>
              <p:nvPr/>
            </p:nvSpPr>
            <p:spPr>
              <a:xfrm>
                <a:off x="3047365" y="1061720"/>
                <a:ext cx="159766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字魂59号-创粗黑" panose="00000500000000000000" pitchFamily="2" charset="-122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字魂59号-创粗黑" panose="00000500000000000000" pitchFamily="2" charset="-122"/>
                              <a:cs typeface="Cambria Math" panose="02040503050406030204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字魂59号-创粗黑" panose="00000500000000000000" pitchFamily="2" charset="-122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365" y="1061720"/>
                <a:ext cx="159766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本框 56"/>
              <p:cNvSpPr txBox="1"/>
              <p:nvPr/>
            </p:nvSpPr>
            <p:spPr>
              <a:xfrm>
                <a:off x="158750" y="2287270"/>
                <a:ext cx="125222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𝐿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5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50" y="2287270"/>
                <a:ext cx="1252220" cy="3683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本框 54"/>
              <p:cNvSpPr txBox="1"/>
              <p:nvPr/>
            </p:nvSpPr>
            <p:spPr>
              <a:xfrm>
                <a:off x="228600" y="4748530"/>
                <a:ext cx="125222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  <a:sym typeface="+mn-ea"/>
                            </a:rPr>
                            <m:t>𝐿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100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748530"/>
                <a:ext cx="1252220" cy="3683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4725" y="1430020"/>
            <a:ext cx="4293870" cy="233934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2320" y="1430020"/>
            <a:ext cx="4366895" cy="2342515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5500" y="3905250"/>
            <a:ext cx="4420235" cy="258826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9315" y="4015740"/>
            <a:ext cx="4580255" cy="2477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202191"/>
            <a:ext cx="12193200" cy="800050"/>
            <a:chOff x="-1" y="202191"/>
            <a:chExt cx="12193200" cy="800050"/>
          </a:xfrm>
        </p:grpSpPr>
        <p:grpSp>
          <p:nvGrpSpPr>
            <p:cNvPr id="3" name="组合 2"/>
            <p:cNvGrpSpPr/>
            <p:nvPr/>
          </p:nvGrpSpPr>
          <p:grpSpPr>
            <a:xfrm>
              <a:off x="-1" y="957421"/>
              <a:ext cx="12193200" cy="44820"/>
              <a:chOff x="1773217" y="5185185"/>
              <a:chExt cx="8645561" cy="44820"/>
            </a:xfrm>
          </p:grpSpPr>
          <p:cxnSp>
            <p:nvCxnSpPr>
              <p:cNvPr id="50" name="直接连接符 49"/>
              <p:cNvCxnSpPr/>
              <p:nvPr userDrawn="1"/>
            </p:nvCxnSpPr>
            <p:spPr>
              <a:xfrm>
                <a:off x="1773218" y="5185185"/>
                <a:ext cx="8645560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 userDrawn="1"/>
            </p:nvCxnSpPr>
            <p:spPr>
              <a:xfrm>
                <a:off x="1773217" y="5230005"/>
                <a:ext cx="864556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文本框 3"/>
            <p:cNvSpPr txBox="1"/>
            <p:nvPr/>
          </p:nvSpPr>
          <p:spPr>
            <a:xfrm>
              <a:off x="158534" y="202191"/>
              <a:ext cx="508044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accent1"/>
                  </a:solidFill>
                  <a:latin typeface="Cambria Math" panose="02040503050406030204" charset="0"/>
                  <a:ea typeface="字魂59号-创粗黑" panose="00000500000000000000" pitchFamily="2" charset="-122"/>
                  <a:cs typeface="Cambria Math" panose="02040503050406030204" charset="0"/>
                </a:rPr>
                <a:t>实验效果</a:t>
              </a:r>
              <a:endParaRPr lang="zh-CN" altLang="en-US" sz="3600" b="1" dirty="0">
                <a:solidFill>
                  <a:schemeClr val="accent1"/>
                </a:solidFill>
                <a:latin typeface="Cambria Math" panose="02040503050406030204" charset="0"/>
                <a:ea typeface="字魂59号-创粗黑" panose="00000500000000000000" pitchFamily="2" charset="-122"/>
                <a:cs typeface="Cambria Math" panose="0204050305040603020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577572" y="414393"/>
              <a:ext cx="4750912" cy="275671"/>
              <a:chOff x="7104504" y="2125822"/>
              <a:chExt cx="4750912" cy="275671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7284014" y="2125822"/>
                <a:ext cx="4571402" cy="275671"/>
                <a:chOff x="1744535" y="2710927"/>
                <a:chExt cx="9366322" cy="718073"/>
              </a:xfrm>
            </p:grpSpPr>
            <p:cxnSp>
              <p:nvCxnSpPr>
                <p:cNvPr id="27" name="直接连接符 26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 userDrawn="1"/>
              </p:nvCxnSpPr>
              <p:spPr>
                <a:xfrm flipH="1">
                  <a:off x="678986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 userDrawn="1"/>
              </p:nvCxnSpPr>
              <p:spPr>
                <a:xfrm flipH="1">
                  <a:off x="715025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 userDrawn="1"/>
              </p:nvCxnSpPr>
              <p:spPr>
                <a:xfrm flipH="1">
                  <a:off x="750704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 userDrawn="1"/>
              </p:nvCxnSpPr>
              <p:spPr>
                <a:xfrm flipH="1">
                  <a:off x="786742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 userDrawn="1"/>
              </p:nvCxnSpPr>
              <p:spPr>
                <a:xfrm flipH="1">
                  <a:off x="822780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 userDrawn="1"/>
              </p:nvCxnSpPr>
              <p:spPr>
                <a:xfrm flipH="1">
                  <a:off x="858819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 userDrawn="1"/>
              </p:nvCxnSpPr>
              <p:spPr>
                <a:xfrm flipH="1">
                  <a:off x="894857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 userDrawn="1"/>
              </p:nvCxnSpPr>
              <p:spPr>
                <a:xfrm flipH="1">
                  <a:off x="930895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 userDrawn="1"/>
              </p:nvCxnSpPr>
              <p:spPr>
                <a:xfrm flipH="1">
                  <a:off x="966933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 userDrawn="1"/>
              </p:nvCxnSpPr>
              <p:spPr>
                <a:xfrm flipH="1">
                  <a:off x="1002971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 userDrawn="1"/>
              </p:nvCxnSpPr>
              <p:spPr>
                <a:xfrm flipH="1">
                  <a:off x="1039009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" name="直接连接符 23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/>
            <p:cNvGrpSpPr/>
            <p:nvPr/>
          </p:nvGrpSpPr>
          <p:grpSpPr>
            <a:xfrm>
              <a:off x="9152593" y="410236"/>
              <a:ext cx="2817867" cy="275671"/>
              <a:chOff x="7104504" y="2125822"/>
              <a:chExt cx="2817867" cy="275671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7284014" y="2125822"/>
                <a:ext cx="2638357" cy="275671"/>
                <a:chOff x="1744535" y="2710927"/>
                <a:chExt cx="5405715" cy="718073"/>
              </a:xfrm>
            </p:grpSpPr>
            <p:cxnSp>
              <p:nvCxnSpPr>
                <p:cNvPr id="11" name="直接连接符 10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" name="直接连接符 7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6" name="直接连接符 55"/>
          <p:cNvCxnSpPr/>
          <p:nvPr/>
        </p:nvCxnSpPr>
        <p:spPr>
          <a:xfrm>
            <a:off x="822" y="6676814"/>
            <a:ext cx="12192448" cy="0"/>
          </a:xfrm>
          <a:prstGeom prst="line">
            <a:avLst/>
          </a:prstGeom>
          <a:ln cap="rnd">
            <a:solidFill>
              <a:schemeClr val="accent1">
                <a:lumMod val="60000"/>
                <a:lumOff val="40000"/>
              </a:schemeClr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本框 60"/>
              <p:cNvSpPr txBox="1"/>
              <p:nvPr/>
            </p:nvSpPr>
            <p:spPr>
              <a:xfrm>
                <a:off x="128270" y="1106805"/>
                <a:ext cx="4449445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字魂59号-创粗黑" panose="00000500000000000000" pitchFamily="2" charset="-122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字魂59号-创粗黑" panose="00000500000000000000" pitchFamily="2" charset="-122"/>
                              <a:cs typeface="Cambria Math" panose="02040503050406030204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字魂59号-创粗黑" panose="00000500000000000000" pitchFamily="2" charset="-122"/>
                              <a:cs typeface="Cambria Math" panose="02040503050406030204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字魂59号-创粗黑" panose="00000500000000000000" pitchFamily="2" charset="-122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字魂59号-创粗黑" panose="00000500000000000000" pitchFamily="2" charset="-122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字魂59号-创粗黑" panose="00000500000000000000" pitchFamily="2" charset="-122"/>
                          <a:cs typeface="Cambria Math" panose="02040503050406030204" charset="0"/>
                        </a:rPr>
                        <m:t>𝑒</m:t>
                      </m:r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字魂59号-创粗黑" panose="00000500000000000000" pitchFamily="2" charset="-122"/>
                          <a:cs typeface="Cambria Math" panose="02040503050406030204" charset="0"/>
                        </a:rPr>
                        <m:t>8</m:t>
                      </m:r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字魂59号-创粗黑" panose="00000500000000000000" pitchFamily="2" charset="-122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字魂59号-创粗黑" panose="00000500000000000000" pitchFamily="2" charset="-122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字魂59号-创粗黑" panose="00000500000000000000" pitchFamily="2" charset="-122"/>
                              <a:cs typeface="Cambria Math" panose="02040503050406030204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字魂59号-创粗黑" panose="00000500000000000000" pitchFamily="2" charset="-122"/>
                              <a:cs typeface="Cambria Math" panose="02040503050406030204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字魂59号-创粗黑" panose="00000500000000000000" pitchFamily="2" charset="-122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字魂59号-创粗黑" panose="00000500000000000000" pitchFamily="2" charset="-122"/>
                          <a:cs typeface="Cambria Math" panose="02040503050406030204" charset="0"/>
                        </a:rPr>
                        <m:t>100</m:t>
                      </m:r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字魂59号-创粗黑" panose="00000500000000000000" pitchFamily="2" charset="-122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字魂59号-创粗黑" panose="00000500000000000000" pitchFamily="2" charset="-122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字魂59号-创粗黑" panose="00000500000000000000" pitchFamily="2" charset="-122"/>
                              <a:cs typeface="Cambria Math" panose="02040503050406030204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字魂59号-创粗黑" panose="00000500000000000000" pitchFamily="2" charset="-122"/>
                              <a:cs typeface="Cambria Math" panose="02040503050406030204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字魂59号-创粗黑" panose="00000500000000000000" pitchFamily="2" charset="-122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 dirty="0">
                          <a:solidFill>
                            <a:schemeClr val="tx1"/>
                          </a:solidFill>
                          <a:latin typeface="Cambria Math" panose="02040503050406030204" charset="0"/>
                          <a:ea typeface="字魂59号-创粗黑" panose="00000500000000000000" pitchFamily="2" charset="-122"/>
                          <a:cs typeface="Cambria Math" panose="02040503050406030204" charset="0"/>
                        </a:rPr>
                        <m:t>4</m:t>
                      </m:r>
                    </m:oMath>
                  </m:oMathPara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charset="0"/>
                  <a:ea typeface="字魂59号-创粗黑" panose="00000500000000000000" pitchFamily="2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70" y="1106805"/>
                <a:ext cx="4449445" cy="3683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图片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930" y="1475105"/>
            <a:ext cx="4939665" cy="267208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" y="1576705"/>
            <a:ext cx="6240780" cy="2468880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0" y="4208780"/>
            <a:ext cx="6005830" cy="2468245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215" y="4191635"/>
            <a:ext cx="5375275" cy="2485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202191"/>
            <a:ext cx="12193200" cy="800050"/>
            <a:chOff x="-1" y="202191"/>
            <a:chExt cx="12193200" cy="800050"/>
          </a:xfrm>
        </p:grpSpPr>
        <p:grpSp>
          <p:nvGrpSpPr>
            <p:cNvPr id="3" name="组合 2"/>
            <p:cNvGrpSpPr/>
            <p:nvPr/>
          </p:nvGrpSpPr>
          <p:grpSpPr>
            <a:xfrm>
              <a:off x="-1" y="957421"/>
              <a:ext cx="12193200" cy="44820"/>
              <a:chOff x="1773217" y="5185185"/>
              <a:chExt cx="8645561" cy="44820"/>
            </a:xfrm>
          </p:grpSpPr>
          <p:cxnSp>
            <p:nvCxnSpPr>
              <p:cNvPr id="50" name="直接连接符 49"/>
              <p:cNvCxnSpPr/>
              <p:nvPr userDrawn="1"/>
            </p:nvCxnSpPr>
            <p:spPr>
              <a:xfrm>
                <a:off x="1773218" y="5185185"/>
                <a:ext cx="8645560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 userDrawn="1"/>
            </p:nvCxnSpPr>
            <p:spPr>
              <a:xfrm>
                <a:off x="1773217" y="5230005"/>
                <a:ext cx="864556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文本框 3"/>
            <p:cNvSpPr txBox="1"/>
            <p:nvPr/>
          </p:nvSpPr>
          <p:spPr>
            <a:xfrm>
              <a:off x="158534" y="202191"/>
              <a:ext cx="508044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accent1"/>
                  </a:solidFill>
                  <a:latin typeface="Cambria Math" panose="02040503050406030204" charset="0"/>
                  <a:ea typeface="字魂59号-创粗黑" panose="00000500000000000000" pitchFamily="2" charset="-122"/>
                  <a:cs typeface="Cambria Math" panose="02040503050406030204" charset="0"/>
                </a:rPr>
                <a:t>总结</a:t>
              </a:r>
              <a:endParaRPr lang="zh-CN" altLang="en-US" sz="3600" b="1" dirty="0">
                <a:solidFill>
                  <a:schemeClr val="accent1"/>
                </a:solidFill>
                <a:latin typeface="Cambria Math" panose="02040503050406030204" charset="0"/>
                <a:ea typeface="字魂59号-创粗黑" panose="00000500000000000000" pitchFamily="2" charset="-122"/>
                <a:cs typeface="Cambria Math" panose="0204050305040603020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577572" y="414393"/>
              <a:ext cx="4750912" cy="275671"/>
              <a:chOff x="7104504" y="2125822"/>
              <a:chExt cx="4750912" cy="275671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7284014" y="2125822"/>
                <a:ext cx="4571402" cy="275671"/>
                <a:chOff x="1744535" y="2710927"/>
                <a:chExt cx="9366322" cy="718073"/>
              </a:xfrm>
            </p:grpSpPr>
            <p:cxnSp>
              <p:nvCxnSpPr>
                <p:cNvPr id="27" name="直接连接符 26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 userDrawn="1"/>
              </p:nvCxnSpPr>
              <p:spPr>
                <a:xfrm flipH="1">
                  <a:off x="678986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 userDrawn="1"/>
              </p:nvCxnSpPr>
              <p:spPr>
                <a:xfrm flipH="1">
                  <a:off x="715025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 userDrawn="1"/>
              </p:nvCxnSpPr>
              <p:spPr>
                <a:xfrm flipH="1">
                  <a:off x="750704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 userDrawn="1"/>
              </p:nvCxnSpPr>
              <p:spPr>
                <a:xfrm flipH="1">
                  <a:off x="786742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 userDrawn="1"/>
              </p:nvCxnSpPr>
              <p:spPr>
                <a:xfrm flipH="1">
                  <a:off x="822780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 userDrawn="1"/>
              </p:nvCxnSpPr>
              <p:spPr>
                <a:xfrm flipH="1">
                  <a:off x="858819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 userDrawn="1"/>
              </p:nvCxnSpPr>
              <p:spPr>
                <a:xfrm flipH="1">
                  <a:off x="894857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 userDrawn="1"/>
              </p:nvCxnSpPr>
              <p:spPr>
                <a:xfrm flipH="1">
                  <a:off x="930895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 userDrawn="1"/>
              </p:nvCxnSpPr>
              <p:spPr>
                <a:xfrm flipH="1">
                  <a:off x="966933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 userDrawn="1"/>
              </p:nvCxnSpPr>
              <p:spPr>
                <a:xfrm flipH="1">
                  <a:off x="1002971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 userDrawn="1"/>
              </p:nvCxnSpPr>
              <p:spPr>
                <a:xfrm flipH="1">
                  <a:off x="1039009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" name="直接连接符 23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/>
            <p:cNvGrpSpPr/>
            <p:nvPr/>
          </p:nvGrpSpPr>
          <p:grpSpPr>
            <a:xfrm>
              <a:off x="9152593" y="410236"/>
              <a:ext cx="2817867" cy="275671"/>
              <a:chOff x="7104504" y="2125822"/>
              <a:chExt cx="2817867" cy="275671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7284014" y="2125822"/>
                <a:ext cx="2638357" cy="275671"/>
                <a:chOff x="1744535" y="2710927"/>
                <a:chExt cx="5405715" cy="718073"/>
              </a:xfrm>
            </p:grpSpPr>
            <p:cxnSp>
              <p:nvCxnSpPr>
                <p:cNvPr id="11" name="直接连接符 10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" name="直接连接符 7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6" name="直接连接符 55"/>
          <p:cNvCxnSpPr/>
          <p:nvPr/>
        </p:nvCxnSpPr>
        <p:spPr>
          <a:xfrm>
            <a:off x="822" y="6676814"/>
            <a:ext cx="12192448" cy="0"/>
          </a:xfrm>
          <a:prstGeom prst="line">
            <a:avLst/>
          </a:prstGeom>
          <a:ln cap="rnd">
            <a:solidFill>
              <a:schemeClr val="accent1">
                <a:lumMod val="60000"/>
                <a:lumOff val="40000"/>
              </a:schemeClr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/>
              <p:cNvSpPr txBox="1"/>
              <p:nvPr/>
            </p:nvSpPr>
            <p:spPr>
              <a:xfrm>
                <a:off x="573405" y="1212215"/>
                <a:ext cx="11396345" cy="504126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Microsoft JhengHei" panose="020B0604030504040204" charset="-120"/>
                    <a:ea typeface="Microsoft JhengHei" panose="020B0604030504040204" charset="-120"/>
                    <a:sym typeface="+mn-ea"/>
                  </a:rPr>
                  <a:t>时间</a:t>
                </a:r>
                <a:r>
                  <a:rPr lang="en-US" altLang="zh-CN" sz="2400">
                    <a:latin typeface="Microsoft JhengHei" panose="020B0604030504040204" charset="-120"/>
                    <a:ea typeface="Microsoft JhengHei" panose="020B0604030504040204" charset="-120"/>
                    <a:sym typeface="+mn-ea"/>
                  </a:rPr>
                  <a:t>(</a:t>
                </a:r>
                <a:r>
                  <a:rPr lang="zh-CN" altLang="en-US" sz="2400">
                    <a:latin typeface="Microsoft JhengHei" panose="020B0604030504040204" charset="-120"/>
                    <a:ea typeface="Microsoft JhengHei" panose="020B0604030504040204" charset="-120"/>
                    <a:sym typeface="+mn-ea"/>
                  </a:rPr>
                  <a:t>其中</a:t>
                </a:r>
                <a:r>
                  <a:rPr lang="en-US" altLang="zh-CN" sz="2400">
                    <a:latin typeface="Microsoft JhengHei" panose="020B0604030504040204" charset="-120"/>
                    <a:ea typeface="Microsoft JhengHei" panose="020B0604030504040204" charset="-120"/>
                    <a:sym typeface="+mn-ea"/>
                  </a:rPr>
                  <a:t>seam_carving</a:t>
                </a:r>
                <a:r>
                  <a:rPr lang="zh-CN" altLang="en-US" sz="2400">
                    <a:latin typeface="Microsoft JhengHei" panose="020B0604030504040204" charset="-120"/>
                    <a:ea typeface="宋体" panose="02010600030101010101" pitchFamily="2" charset="-122"/>
                    <a:sym typeface="+mn-ea"/>
                  </a:rPr>
                  <a:t>，</a:t>
                </a:r>
                <a:r>
                  <a:rPr lang="zh-CN" altLang="en-US" sz="2400">
                    <a:latin typeface="Microsoft JhengHei" panose="020B0604030504040204" charset="-120"/>
                    <a:ea typeface="Microsoft JhengHei" panose="020B0604030504040204" charset="-120"/>
                    <a:sym typeface="+mn-ea"/>
                  </a:rPr>
                  <a:t>使用部分</a:t>
                </a:r>
                <a:r>
                  <a:rPr lang="en-US" altLang="zh-CN" sz="2400">
                    <a:latin typeface="Microsoft JhengHei" panose="020B0604030504040204" charset="-120"/>
                    <a:ea typeface="Microsoft JhengHei" panose="020B0604030504040204" charset="-120"/>
                    <a:sym typeface="+mn-ea"/>
                  </a:rPr>
                  <a:t>omp</a:t>
                </a:r>
                <a:r>
                  <a:rPr lang="zh-CN" altLang="en-US" sz="2400">
                    <a:latin typeface="Microsoft JhengHei" panose="020B0604030504040204" charset="-120"/>
                    <a:ea typeface="Microsoft JhengHei" panose="020B0604030504040204" charset="-120"/>
                    <a:sym typeface="+mn-ea"/>
                  </a:rPr>
                  <a:t>并行</a:t>
                </a:r>
                <a:r>
                  <a:rPr lang="en-US" altLang="zh-CN" sz="2400">
                    <a:latin typeface="Microsoft JhengHei" panose="020B0604030504040204" charset="-120"/>
                    <a:ea typeface="Microsoft JhengHei" panose="020B0604030504040204" charset="-120"/>
                    <a:sym typeface="+mn-ea"/>
                  </a:rPr>
                  <a:t>)</a:t>
                </a:r>
                <a:r>
                  <a:rPr lang="zh-CN" altLang="en-US" sz="2400">
                    <a:latin typeface="Microsoft JhengHei" panose="020B0604030504040204" charset="-120"/>
                    <a:ea typeface="Microsoft JhengHei" panose="020B0604030504040204" charset="-120"/>
                    <a:sym typeface="+mn-ea"/>
                  </a:rPr>
                  <a:t>：</a:t>
                </a:r>
                <a:endParaRPr lang="zh-CN" altLang="en-US" sz="2400">
                  <a:solidFill>
                    <a:schemeClr val="tx1"/>
                  </a:solidFill>
                  <a:latin typeface="Microsoft JhengHei" panose="020B0604030504040204" charset="-120"/>
                  <a:ea typeface="Microsoft JhengHei" panose="020B0604030504040204" charset="-12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Microsoft JhengHei" panose="020B0604030504040204" charset="-120"/>
                    <a:ea typeface="Microsoft JhengHei" panose="020B0604030504040204" charset="-120"/>
                    <a:sym typeface="+mn-ea"/>
                  </a:rPr>
                  <a:t>第一张图：1.06504</a:t>
                </a:r>
                <a:r>
                  <a:rPr lang="en-US" altLang="zh-CN" sz="2400">
                    <a:latin typeface="Microsoft JhengHei" panose="020B0604030504040204" charset="-120"/>
                    <a:ea typeface="Microsoft JhengHei" panose="020B0604030504040204" charset="-120"/>
                    <a:sym typeface="+mn-ea"/>
                  </a:rPr>
                  <a:t>s+4.05449s=5.12s</a:t>
                </a:r>
                <a:endParaRPr lang="en-US" altLang="zh-CN" sz="2400">
                  <a:solidFill>
                    <a:schemeClr val="tx1"/>
                  </a:solidFill>
                  <a:latin typeface="Microsoft JhengHei" panose="020B0604030504040204" charset="-120"/>
                  <a:ea typeface="Microsoft JhengHei" panose="020B0604030504040204" charset="-12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Microsoft JhengHei" panose="020B0604030504040204" charset="-120"/>
                    <a:ea typeface="Microsoft JhengHei" panose="020B0604030504040204" charset="-120"/>
                    <a:sym typeface="+mn-ea"/>
                  </a:rPr>
                  <a:t>第二张图：</a:t>
                </a:r>
                <a:r>
                  <a:rPr lang="en-US" altLang="zh-CN" sz="2400">
                    <a:latin typeface="Microsoft JhengHei" panose="020B0604030504040204" charset="-120"/>
                    <a:ea typeface="Microsoft JhengHei" panose="020B0604030504040204" charset="-120"/>
                    <a:sym typeface="+mn-ea"/>
                  </a:rPr>
                  <a:t>3.3866s+4.16729s=7.55s</a:t>
                </a:r>
                <a:endParaRPr lang="en-US" altLang="zh-CN" sz="2400">
                  <a:solidFill>
                    <a:schemeClr val="tx1"/>
                  </a:solidFill>
                  <a:latin typeface="Microsoft JhengHei" panose="020B0604030504040204" charset="-120"/>
                  <a:ea typeface="Microsoft JhengHei" panose="020B0604030504040204" charset="-12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Microsoft JhengHei" panose="020B0604030504040204" charset="-120"/>
                    <a:ea typeface="Microsoft JhengHei" panose="020B0604030504040204" charset="-120"/>
                    <a:sym typeface="+mn-ea"/>
                  </a:rPr>
                  <a:t>第三张图：</a:t>
                </a:r>
                <a:r>
                  <a:rPr lang="en-US" altLang="zh-CN" sz="2400">
                    <a:latin typeface="Microsoft JhengHei" panose="020B0604030504040204" charset="-120"/>
                    <a:ea typeface="Microsoft JhengHei" panose="020B0604030504040204" charset="-120"/>
                    <a:sym typeface="+mn-ea"/>
                  </a:rPr>
                  <a:t>0.48903s+3.34529s=3.83432s</a:t>
                </a:r>
                <a:endParaRPr lang="en-US" altLang="zh-CN" sz="2400">
                  <a:solidFill>
                    <a:schemeClr val="tx1"/>
                  </a:solidFill>
                  <a:latin typeface="Microsoft JhengHei" panose="020B0604030504040204" charset="-120"/>
                  <a:ea typeface="Microsoft JhengHei" panose="020B0604030504040204" charset="-12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Microsoft JhengHei" panose="020B0604030504040204" charset="-120"/>
                    <a:ea typeface="Microsoft JhengHei" panose="020B0604030504040204" charset="-120"/>
                    <a:sym typeface="+mn-ea"/>
                  </a:rPr>
                  <a:t>第四张图：</a:t>
                </a:r>
                <a:r>
                  <a:rPr lang="en-US" altLang="zh-CN" sz="2400">
                    <a:latin typeface="Microsoft JhengHei" panose="020B0604030504040204" charset="-120"/>
                    <a:ea typeface="Microsoft JhengHei" panose="020B0604030504040204" charset="-120"/>
                    <a:sym typeface="+mn-ea"/>
                  </a:rPr>
                  <a:t>4.72333s+4.86053s=9.58386s</a:t>
                </a:r>
                <a:endParaRPr lang="en-US" altLang="zh-CN" sz="2400">
                  <a:solidFill>
                    <a:schemeClr val="tx1"/>
                  </a:solidFill>
                  <a:latin typeface="Microsoft JhengHei" panose="020B0604030504040204" charset="-120"/>
                  <a:ea typeface="Microsoft JhengHei" panose="020B0604030504040204" charset="-12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sz="2400">
                  <a:solidFill>
                    <a:schemeClr val="tx1"/>
                  </a:solidFill>
                  <a:latin typeface="Microsoft JhengHei" panose="020B0604030504040204" charset="-120"/>
                  <a:ea typeface="Microsoft JhengHei" panose="020B0604030504040204" charset="-12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Microsoft JhengHei" panose="020B0604030504040204" charset="-120"/>
                    <a:ea typeface="Microsoft JhengHei" panose="020B0604030504040204" charset="-120"/>
                    <a:sym typeface="+mn-ea"/>
                  </a:rPr>
                  <a:t>效果：</a:t>
                </a:r>
                <a:endParaRPr lang="zh-CN" altLang="en-US" sz="2400">
                  <a:solidFill>
                    <a:schemeClr val="tx1"/>
                  </a:solidFill>
                  <a:latin typeface="Microsoft JhengHei" panose="020B0604030504040204" charset="-120"/>
                  <a:ea typeface="Microsoft JhengHei" panose="020B0604030504040204" charset="-12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Microsoft JhengHei" panose="020B0604030504040204" charset="-120"/>
                    <a:ea typeface="Microsoft JhengHei" panose="020B0604030504040204" charset="-120"/>
                    <a:sym typeface="+mn-ea"/>
                  </a:rPr>
                  <a:t>发现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字魂59号-创粗黑" panose="00000500000000000000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字魂59号-创粗黑" panose="00000500000000000000" pitchFamily="2" charset="-122"/>
                            <a:cs typeface="Cambria Math" panose="0204050305040603020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字魂59号-创粗黑" panose="00000500000000000000" pitchFamily="2" charset="-122"/>
                            <a:cs typeface="Cambria Math" panose="02040503050406030204" charset="0"/>
                          </a:rPr>
                          <m:t>𝐵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字魂59号-创粗黑" panose="00000500000000000000" pitchFamily="2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字魂59号-创粗黑" panose="00000500000000000000" pitchFamily="2" charset="-122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字魂59号-创粗黑" panose="00000500000000000000" pitchFamily="2" charset="-122"/>
                        <a:cs typeface="Cambria Math" panose="02040503050406030204" charset="0"/>
                      </a:rPr>
                      <m:t>𝑒</m:t>
                    </m:r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字魂59号-创粗黑" panose="00000500000000000000" pitchFamily="2" charset="-122"/>
                        <a:cs typeface="Cambria Math" panose="02040503050406030204" charset="0"/>
                      </a:rPr>
                      <m:t>8</m:t>
                    </m:r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字魂59号-创粗黑" panose="00000500000000000000" pitchFamily="2" charset="-122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zh-CN" altLang="en-US" sz="24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字魂59号-创粗黑" panose="00000500000000000000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字魂59号-创粗黑" panose="00000500000000000000" pitchFamily="2" charset="-122"/>
                            <a:cs typeface="Cambria Math" panose="0204050305040603020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字魂59号-创粗黑" panose="00000500000000000000" pitchFamily="2" charset="-122"/>
                            <a:cs typeface="Cambria Math" panose="02040503050406030204" charset="0"/>
                          </a:rPr>
                          <m:t>𝐿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字魂59号-创粗黑" panose="00000500000000000000" pitchFamily="2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字魂59号-创粗黑" panose="00000500000000000000" pitchFamily="2" charset="-122"/>
                        <a:cs typeface="Cambria Math" panose="02040503050406030204" charset="0"/>
                      </a:rPr>
                      <m:t>100</m:t>
                    </m:r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字魂59号-创粗黑" panose="00000500000000000000" pitchFamily="2" charset="-122"/>
                        <a:cs typeface="Cambria Math" panose="02040503050406030204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字魂59号-创粗黑" panose="00000500000000000000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字魂59号-创粗黑" panose="00000500000000000000" pitchFamily="2" charset="-122"/>
                            <a:cs typeface="Cambria Math" panose="0204050305040603020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字魂59号-创粗黑" panose="00000500000000000000" pitchFamily="2" charset="-122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字魂59号-创粗黑" panose="00000500000000000000" pitchFamily="2" charset="-122"/>
                        <a:cs typeface="Cambria Math" panose="02040503050406030204" charset="0"/>
                      </a:rPr>
                      <m:t>=</m:t>
                    </m:r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charset="0"/>
                        <a:ea typeface="字魂59号-创粗黑" panose="00000500000000000000" pitchFamily="2" charset="-122"/>
                        <a:cs typeface="Cambria Math" panose="02040503050406030204" charset="0"/>
                      </a:rPr>
                      <m:t>4</m:t>
                    </m:r>
                  </m:oMath>
                </a14:m>
                <a:r>
                  <a:rPr lang="zh-CN" altLang="en-US" sz="2400" dirty="0">
                    <a:latin typeface="Cambria Math" panose="02040503050406030204" charset="0"/>
                    <a:ea typeface="字魂59号-创粗黑" panose="00000500000000000000" pitchFamily="2" charset="-122"/>
                    <a:cs typeface="Cambria Math" panose="02040503050406030204" charset="0"/>
                    <a:sym typeface="+mn-ea"/>
                  </a:rPr>
                  <a:t>，效果最好</a:t>
                </a:r>
                <a:endParaRPr lang="zh-CN" altLang="en-US" sz="2400" dirty="0">
                  <a:solidFill>
                    <a:schemeClr val="tx1"/>
                  </a:solidFill>
                  <a:latin typeface="Cambria Math" panose="02040503050406030204" charset="0"/>
                  <a:ea typeface="字魂59号-创粗黑" panose="00000500000000000000" pitchFamily="2" charset="-122"/>
                  <a:cs typeface="Cambria Math" panose="0204050305040603020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JhengHei" panose="020B0604030504040204" charset="-120"/>
                    <a:ea typeface="Microsoft JhengHei" panose="020B0604030504040204" charset="-120"/>
                    <a:cs typeface="Cambria Math" panose="02040503050406030204" charset="0"/>
                    <a:sym typeface="+mn-ea"/>
                  </a:rPr>
                  <a:t>其中，发现边界有部分扭曲，在矩形边界区域的像素出现一点失真。</a:t>
                </a:r>
                <a:endParaRPr lang="zh-CN" altLang="en-US" sz="2400" dirty="0">
                  <a:solidFill>
                    <a:schemeClr val="tx1"/>
                  </a:solidFill>
                  <a:latin typeface="Microsoft JhengHei" panose="020B0604030504040204" charset="-120"/>
                  <a:ea typeface="Microsoft JhengHei" panose="020B0604030504040204" charset="-120"/>
                  <a:cs typeface="Cambria Math" panose="0204050305040603020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JhengHei" panose="020B0604030504040204" charset="-120"/>
                    <a:ea typeface="Microsoft JhengHei" panose="020B0604030504040204" charset="-120"/>
                    <a:cs typeface="Cambria Math" panose="02040503050406030204" charset="0"/>
                    <a:sym typeface="+mn-ea"/>
                  </a:rPr>
                  <a:t>同时，对于</a:t>
                </a:r>
                <a:r>
                  <a:rPr lang="en-US" altLang="zh-CN" sz="2400" dirty="0">
                    <a:latin typeface="Microsoft JhengHei" panose="020B0604030504040204" charset="-120"/>
                    <a:ea typeface="Microsoft JhengHei" panose="020B0604030504040204" charset="-120"/>
                    <a:cs typeface="Cambria Math" panose="02040503050406030204" charset="0"/>
                    <a:sym typeface="+mn-ea"/>
                  </a:rPr>
                  <a:t>Lsd</a:t>
                </a:r>
                <a:r>
                  <a:rPr lang="zh-CN" altLang="en-US" sz="2400" dirty="0">
                    <a:latin typeface="Microsoft JhengHei" panose="020B0604030504040204" charset="-120"/>
                    <a:ea typeface="Microsoft JhengHei" panose="020B0604030504040204" charset="-120"/>
                    <a:cs typeface="Cambria Math" panose="02040503050406030204" charset="0"/>
                    <a:sym typeface="+mn-ea"/>
                  </a:rPr>
                  <a:t>未检测的线条，会出现扭曲，以及不平行</a:t>
                </a:r>
                <a:endParaRPr lang="zh-CN" altLang="en-US" sz="2400" dirty="0">
                  <a:solidFill>
                    <a:schemeClr val="tx1"/>
                  </a:solidFill>
                  <a:latin typeface="Microsoft JhengHei" panose="020B0604030504040204" charset="-120"/>
                  <a:ea typeface="Microsoft JhengHei" panose="020B0604030504040204" charset="-120"/>
                  <a:cs typeface="Cambria Math" panose="02040503050406030204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Microsoft JhengHei" panose="020B0604030504040204" charset="-120"/>
                    <a:ea typeface="Microsoft JhengHei" panose="020B0604030504040204" charset="-120"/>
                    <a:cs typeface="Cambria Math" panose="02040503050406030204" charset="0"/>
                    <a:sym typeface="+mn-ea"/>
                  </a:rPr>
                  <a:t>我实现的</a:t>
                </a:r>
                <a:r>
                  <a:rPr lang="en-US" altLang="zh-CN" sz="2400" dirty="0">
                    <a:latin typeface="Microsoft JhengHei" panose="020B0604030504040204" charset="-120"/>
                    <a:ea typeface="Microsoft JhengHei" panose="020B0604030504040204" charset="-120"/>
                    <a:cs typeface="Cambria Math" panose="02040503050406030204" charset="0"/>
                    <a:sym typeface="+mn-ea"/>
                  </a:rPr>
                  <a:t>local_warping</a:t>
                </a:r>
                <a:r>
                  <a:rPr lang="zh-CN" altLang="en-US" sz="2400" dirty="0">
                    <a:latin typeface="Microsoft JhengHei" panose="020B0604030504040204" charset="-120"/>
                    <a:ea typeface="宋体" panose="02010600030101010101" pitchFamily="2" charset="-122"/>
                    <a:cs typeface="Cambria Math" panose="02040503050406030204" charset="0"/>
                    <a:sym typeface="+mn-ea"/>
                  </a:rPr>
                  <a:t>，产生的矩形图存在明显的扭曲与失真，与论文效果差异较大；但是最后结果差不多。</a:t>
                </a:r>
                <a:endParaRPr lang="zh-CN" altLang="en-US" sz="2400" dirty="0">
                  <a:latin typeface="Microsoft JhengHei" panose="020B0604030504040204" charset="-120"/>
                  <a:ea typeface="宋体" panose="02010600030101010101" pitchFamily="2" charset="-122"/>
                  <a:cs typeface="Cambria Math" panose="02040503050406030204" charset="0"/>
                  <a:sym typeface="+mn-ea"/>
                </a:endParaRPr>
              </a:p>
            </p:txBody>
          </p:sp>
        </mc:Choice>
        <mc:Fallback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05" y="1212215"/>
                <a:ext cx="11396345" cy="504126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28612" y="1923644"/>
            <a:ext cx="11534775" cy="3074163"/>
            <a:chOff x="328612" y="1923644"/>
            <a:chExt cx="11534775" cy="3074163"/>
          </a:xfrm>
        </p:grpSpPr>
        <p:grpSp>
          <p:nvGrpSpPr>
            <p:cNvPr id="117" name="组合 116"/>
            <p:cNvGrpSpPr/>
            <p:nvPr/>
          </p:nvGrpSpPr>
          <p:grpSpPr>
            <a:xfrm>
              <a:off x="6404562" y="2125822"/>
              <a:ext cx="5450854" cy="275671"/>
              <a:chOff x="6404562" y="2125822"/>
              <a:chExt cx="5450854" cy="275671"/>
            </a:xfrm>
          </p:grpSpPr>
          <p:grpSp>
            <p:nvGrpSpPr>
              <p:cNvPr id="73" name="组合 72"/>
              <p:cNvGrpSpPr/>
              <p:nvPr/>
            </p:nvGrpSpPr>
            <p:grpSpPr>
              <a:xfrm>
                <a:off x="6404562" y="2125822"/>
                <a:ext cx="5450854" cy="275671"/>
                <a:chOff x="-57370" y="2710927"/>
                <a:chExt cx="11168227" cy="718073"/>
              </a:xfrm>
            </p:grpSpPr>
            <p:cxnSp>
              <p:nvCxnSpPr>
                <p:cNvPr id="74" name="直接连接符 73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75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 userDrawn="1"/>
              </p:nvCxnSpPr>
              <p:spPr>
                <a:xfrm flipH="1">
                  <a:off x="678986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 userDrawn="1"/>
              </p:nvCxnSpPr>
              <p:spPr>
                <a:xfrm flipH="1">
                  <a:off x="715025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 userDrawn="1"/>
              </p:nvCxnSpPr>
              <p:spPr>
                <a:xfrm flipH="1">
                  <a:off x="750704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 userDrawn="1"/>
              </p:nvCxnSpPr>
              <p:spPr>
                <a:xfrm flipH="1">
                  <a:off x="786742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 userDrawn="1"/>
              </p:nvCxnSpPr>
              <p:spPr>
                <a:xfrm flipH="1">
                  <a:off x="822780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 userDrawn="1"/>
              </p:nvCxnSpPr>
              <p:spPr>
                <a:xfrm flipH="1">
                  <a:off x="858819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 userDrawn="1"/>
              </p:nvCxnSpPr>
              <p:spPr>
                <a:xfrm flipH="1">
                  <a:off x="894857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 userDrawn="1"/>
              </p:nvCxnSpPr>
              <p:spPr>
                <a:xfrm flipH="1">
                  <a:off x="930895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91"/>
                <p:cNvCxnSpPr/>
                <p:nvPr userDrawn="1"/>
              </p:nvCxnSpPr>
              <p:spPr>
                <a:xfrm flipH="1">
                  <a:off x="966933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92"/>
                <p:cNvCxnSpPr/>
                <p:nvPr userDrawn="1"/>
              </p:nvCxnSpPr>
              <p:spPr>
                <a:xfrm flipH="1">
                  <a:off x="1002971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/>
                <p:cNvCxnSpPr/>
                <p:nvPr userDrawn="1"/>
              </p:nvCxnSpPr>
              <p:spPr>
                <a:xfrm flipH="1">
                  <a:off x="1039009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/>
                <p:cNvCxnSpPr/>
                <p:nvPr userDrawn="1"/>
              </p:nvCxnSpPr>
              <p:spPr>
                <a:xfrm flipH="1">
                  <a:off x="-5737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/>
                <p:cNvCxnSpPr/>
                <p:nvPr userDrawn="1"/>
              </p:nvCxnSpPr>
              <p:spPr>
                <a:xfrm flipH="1">
                  <a:off x="30301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102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3" name="直接连接符 112"/>
              <p:cNvCxnSpPr/>
              <p:nvPr/>
            </p:nvCxnSpPr>
            <p:spPr>
              <a:xfrm flipH="1">
                <a:off x="728763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组合 115"/>
            <p:cNvGrpSpPr/>
            <p:nvPr/>
          </p:nvGrpSpPr>
          <p:grpSpPr>
            <a:xfrm>
              <a:off x="601928" y="2125822"/>
              <a:ext cx="5978525" cy="275672"/>
              <a:chOff x="601928" y="2125822"/>
              <a:chExt cx="5978525" cy="275672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601928" y="2125823"/>
                <a:ext cx="5978525" cy="275671"/>
                <a:chOff x="-57370" y="2710927"/>
                <a:chExt cx="12249370" cy="718073"/>
              </a:xfrm>
            </p:grpSpPr>
            <p:cxnSp>
              <p:nvCxnSpPr>
                <p:cNvPr id="38" name="直接连接符 37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 userDrawn="1"/>
              </p:nvCxnSpPr>
              <p:spPr>
                <a:xfrm flipH="1">
                  <a:off x="678986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 userDrawn="1"/>
              </p:nvCxnSpPr>
              <p:spPr>
                <a:xfrm flipH="1">
                  <a:off x="715025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 userDrawn="1"/>
              </p:nvCxnSpPr>
              <p:spPr>
                <a:xfrm flipH="1">
                  <a:off x="822780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 userDrawn="1"/>
              </p:nvCxnSpPr>
              <p:spPr>
                <a:xfrm flipH="1">
                  <a:off x="930895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 userDrawn="1"/>
              </p:nvCxnSpPr>
              <p:spPr>
                <a:xfrm flipH="1">
                  <a:off x="966933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 userDrawn="1"/>
              </p:nvCxnSpPr>
              <p:spPr>
                <a:xfrm flipH="1">
                  <a:off x="1002971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 userDrawn="1"/>
              </p:nvCxnSpPr>
              <p:spPr>
                <a:xfrm flipH="1">
                  <a:off x="1039009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/>
                <p:cNvCxnSpPr/>
                <p:nvPr userDrawn="1"/>
              </p:nvCxnSpPr>
              <p:spPr>
                <a:xfrm flipH="1">
                  <a:off x="1075047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/>
                <p:cNvCxnSpPr/>
                <p:nvPr userDrawn="1"/>
              </p:nvCxnSpPr>
              <p:spPr>
                <a:xfrm flipH="1">
                  <a:off x="1111085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 userDrawn="1"/>
              </p:nvCxnSpPr>
              <p:spPr>
                <a:xfrm flipH="1">
                  <a:off x="1147123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 userDrawn="1"/>
              </p:nvCxnSpPr>
              <p:spPr>
                <a:xfrm flipH="1">
                  <a:off x="-5737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 userDrawn="1"/>
              </p:nvCxnSpPr>
              <p:spPr>
                <a:xfrm flipH="1">
                  <a:off x="30301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 userDrawn="1"/>
              </p:nvCxnSpPr>
              <p:spPr>
                <a:xfrm flipH="1">
                  <a:off x="66339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 userDrawn="1"/>
              </p:nvCxnSpPr>
              <p:spPr>
                <a:xfrm flipH="1">
                  <a:off x="102377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 userDrawn="1"/>
              </p:nvCxnSpPr>
              <p:spPr>
                <a:xfrm flipH="1">
                  <a:off x="138415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/>
                <p:cNvCxnSpPr/>
                <p:nvPr userDrawn="1"/>
              </p:nvCxnSpPr>
              <p:spPr>
                <a:xfrm flipH="1">
                  <a:off x="210491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连接符 68"/>
                <p:cNvCxnSpPr/>
                <p:nvPr userDrawn="1"/>
              </p:nvCxnSpPr>
              <p:spPr>
                <a:xfrm flipH="1">
                  <a:off x="246529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0" name="直接连接符 109"/>
              <p:cNvCxnSpPr/>
              <p:nvPr/>
            </p:nvCxnSpPr>
            <p:spPr>
              <a:xfrm flipH="1">
                <a:off x="4297496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 flipH="1">
                <a:off x="4473386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 flipH="1">
                <a:off x="4649276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矩形 1"/>
            <p:cNvSpPr/>
            <p:nvPr/>
          </p:nvSpPr>
          <p:spPr>
            <a:xfrm>
              <a:off x="328612" y="1923644"/>
              <a:ext cx="11534775" cy="2304111"/>
            </a:xfrm>
            <a:prstGeom prst="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328612" y="1923644"/>
              <a:ext cx="441235" cy="230411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11422150" y="1923644"/>
              <a:ext cx="441237" cy="230411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5015291" y="1971269"/>
              <a:ext cx="2168804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768395"/>
                  </a:solidFill>
                  <a:effectLst/>
                  <a:uLnTx/>
                  <a:uFillTx/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cs"/>
                </a:rPr>
                <a:t>PART </a:t>
              </a:r>
              <a:endParaRPr lang="en-US" altLang="zh-CN" sz="3200" dirty="0">
                <a:solidFill>
                  <a:srgbClr val="768395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768395"/>
                  </a:solidFill>
                  <a:effectLst/>
                  <a:uLnTx/>
                  <a:uFillTx/>
                  <a:latin typeface="字魂59号-创粗黑" panose="00000500000000000000" pitchFamily="2" charset="-122"/>
                  <a:ea typeface="字魂59号-创粗黑" panose="00000500000000000000" pitchFamily="2" charset="-122"/>
                  <a:cs typeface="+mn-cs"/>
                </a:rPr>
                <a:t>Four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68395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911569" y="2875002"/>
              <a:ext cx="10368861" cy="2122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sz="66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思考</a:t>
              </a:r>
              <a:r>
                <a:rPr lang="zh-CN" altLang="en-US" sz="66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与改进</a:t>
              </a:r>
              <a:endParaRPr lang="zh-CN" altLang="en-US" sz="66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pPr lvl="0" algn="ctr"/>
              <a:endParaRPr lang="en-US" altLang="zh-CN" sz="6600" b="1" dirty="0">
                <a:solidFill>
                  <a:srgbClr val="4276AA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202191"/>
            <a:ext cx="12193200" cy="800050"/>
            <a:chOff x="-1" y="202191"/>
            <a:chExt cx="12193200" cy="800050"/>
          </a:xfrm>
        </p:grpSpPr>
        <p:grpSp>
          <p:nvGrpSpPr>
            <p:cNvPr id="3" name="组合 2"/>
            <p:cNvGrpSpPr/>
            <p:nvPr/>
          </p:nvGrpSpPr>
          <p:grpSpPr>
            <a:xfrm>
              <a:off x="-1" y="957421"/>
              <a:ext cx="12193200" cy="44820"/>
              <a:chOff x="1773217" y="5185185"/>
              <a:chExt cx="8645561" cy="44820"/>
            </a:xfrm>
          </p:grpSpPr>
          <p:cxnSp>
            <p:nvCxnSpPr>
              <p:cNvPr id="50" name="直接连接符 49"/>
              <p:cNvCxnSpPr/>
              <p:nvPr userDrawn="1"/>
            </p:nvCxnSpPr>
            <p:spPr>
              <a:xfrm>
                <a:off x="1773218" y="5185185"/>
                <a:ext cx="8645560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 userDrawn="1"/>
            </p:nvCxnSpPr>
            <p:spPr>
              <a:xfrm>
                <a:off x="1773217" y="5230005"/>
                <a:ext cx="864556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文本框 3"/>
            <p:cNvSpPr txBox="1"/>
            <p:nvPr/>
          </p:nvSpPr>
          <p:spPr>
            <a:xfrm>
              <a:off x="158534" y="202191"/>
              <a:ext cx="508044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改进</a:t>
              </a:r>
              <a:endParaRPr lang="zh-CN" altLang="en-US" sz="36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577572" y="414393"/>
              <a:ext cx="4750912" cy="275671"/>
              <a:chOff x="7104504" y="2125822"/>
              <a:chExt cx="4750912" cy="275671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7284014" y="2125822"/>
                <a:ext cx="4571402" cy="275671"/>
                <a:chOff x="1744535" y="2710927"/>
                <a:chExt cx="9366322" cy="718073"/>
              </a:xfrm>
            </p:grpSpPr>
            <p:cxnSp>
              <p:nvCxnSpPr>
                <p:cNvPr id="27" name="直接连接符 26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 userDrawn="1"/>
              </p:nvCxnSpPr>
              <p:spPr>
                <a:xfrm flipH="1">
                  <a:off x="678986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 userDrawn="1"/>
              </p:nvCxnSpPr>
              <p:spPr>
                <a:xfrm flipH="1">
                  <a:off x="715025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 userDrawn="1"/>
              </p:nvCxnSpPr>
              <p:spPr>
                <a:xfrm flipH="1">
                  <a:off x="750704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 userDrawn="1"/>
              </p:nvCxnSpPr>
              <p:spPr>
                <a:xfrm flipH="1">
                  <a:off x="786742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 userDrawn="1"/>
              </p:nvCxnSpPr>
              <p:spPr>
                <a:xfrm flipH="1">
                  <a:off x="822780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 userDrawn="1"/>
              </p:nvCxnSpPr>
              <p:spPr>
                <a:xfrm flipH="1">
                  <a:off x="858819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 userDrawn="1"/>
              </p:nvCxnSpPr>
              <p:spPr>
                <a:xfrm flipH="1">
                  <a:off x="894857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 userDrawn="1"/>
              </p:nvCxnSpPr>
              <p:spPr>
                <a:xfrm flipH="1">
                  <a:off x="930895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 userDrawn="1"/>
              </p:nvCxnSpPr>
              <p:spPr>
                <a:xfrm flipH="1">
                  <a:off x="966933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 userDrawn="1"/>
              </p:nvCxnSpPr>
              <p:spPr>
                <a:xfrm flipH="1">
                  <a:off x="1002971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 userDrawn="1"/>
              </p:nvCxnSpPr>
              <p:spPr>
                <a:xfrm flipH="1">
                  <a:off x="1039009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" name="直接连接符 23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/>
            <p:cNvGrpSpPr/>
            <p:nvPr/>
          </p:nvGrpSpPr>
          <p:grpSpPr>
            <a:xfrm>
              <a:off x="9152593" y="410236"/>
              <a:ext cx="2817867" cy="275671"/>
              <a:chOff x="7104504" y="2125822"/>
              <a:chExt cx="2817867" cy="275671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7284014" y="2125822"/>
                <a:ext cx="2638357" cy="275671"/>
                <a:chOff x="1744535" y="2710927"/>
                <a:chExt cx="5405715" cy="718073"/>
              </a:xfrm>
            </p:grpSpPr>
            <p:cxnSp>
              <p:nvCxnSpPr>
                <p:cNvPr id="11" name="直接连接符 10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" name="直接连接符 7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6" name="直接连接符 55"/>
          <p:cNvCxnSpPr/>
          <p:nvPr/>
        </p:nvCxnSpPr>
        <p:spPr>
          <a:xfrm>
            <a:off x="-448" y="5855759"/>
            <a:ext cx="12192448" cy="0"/>
          </a:xfrm>
          <a:prstGeom prst="line">
            <a:avLst/>
          </a:prstGeom>
          <a:ln cap="rnd">
            <a:solidFill>
              <a:schemeClr val="accent1">
                <a:lumMod val="60000"/>
                <a:lumOff val="40000"/>
              </a:schemeClr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824230" y="1309370"/>
            <a:ext cx="10366375" cy="4627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结合</a:t>
            </a:r>
            <a:r>
              <a:rPr lang="zh-CN" altLang="en-US" sz="2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深度学习</a:t>
            </a:r>
            <a:endParaRPr lang="zh-CN" altLang="en-US" sz="24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2" indent="-3429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使用一阶段方法，提升效率，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利用卷积网络预测一个内容感知的网格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给出输入不规则图形及掩码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从输入的图像中提取出高级语义特征，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线条、形状、边界约束</a:t>
            </a:r>
            <a:r>
              <a:rPr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得到预测的网格的移动，</a:t>
            </a:r>
            <a:r>
              <a:rPr lang="zh-CN" altLang="en-US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将初始网格变形为目标网格</a:t>
            </a: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57285" y="0"/>
            <a:ext cx="12249370" cy="6562725"/>
            <a:chOff x="-28685" y="0"/>
            <a:chExt cx="12249370" cy="6562725"/>
          </a:xfrm>
        </p:grpSpPr>
        <p:sp>
          <p:nvSpPr>
            <p:cNvPr id="4" name="矩形 3"/>
            <p:cNvSpPr/>
            <p:nvPr/>
          </p:nvSpPr>
          <p:spPr>
            <a:xfrm>
              <a:off x="325529" y="295275"/>
              <a:ext cx="11534775" cy="6267450"/>
            </a:xfrm>
            <a:prstGeom prst="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: 剪去左右顶角 4"/>
            <p:cNvSpPr/>
            <p:nvPr/>
          </p:nvSpPr>
          <p:spPr>
            <a:xfrm flipV="1">
              <a:off x="3996331" y="0"/>
              <a:ext cx="4199336" cy="2215991"/>
            </a:xfrm>
            <a:prstGeom prst="snip2SameRect">
              <a:avLst>
                <a:gd name="adj1" fmla="val 20749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907630" y="353943"/>
              <a:ext cx="4376737" cy="1861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500" b="1" dirty="0">
                  <a:solidFill>
                    <a:schemeClr val="bg1"/>
                  </a:solidFill>
                  <a:latin typeface="字魂5号-无外润黑体" panose="00000500000000000000" pitchFamily="2" charset="-122"/>
                  <a:ea typeface="字魂5号-无外润黑体" panose="00000500000000000000" pitchFamily="2" charset="-122"/>
                </a:rPr>
                <a:t>论文</a:t>
              </a:r>
              <a:endParaRPr lang="zh-CN" altLang="en-US" sz="11500" b="1" dirty="0">
                <a:solidFill>
                  <a:schemeClr val="bg1"/>
                </a:solidFill>
                <a:latin typeface="字魂5号-无外润黑体" panose="00000500000000000000" pitchFamily="2" charset="-122"/>
                <a:ea typeface="字魂5号-无外润黑体" panose="00000500000000000000" pitchFamily="2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-28685" y="2760822"/>
              <a:ext cx="12249370" cy="564821"/>
              <a:chOff x="-57370" y="2710927"/>
              <a:chExt cx="12249370" cy="718073"/>
            </a:xfrm>
          </p:grpSpPr>
          <p:cxnSp>
            <p:nvCxnSpPr>
              <p:cNvPr id="8" name="直接连接符 7"/>
              <p:cNvCxnSpPr/>
              <p:nvPr userDrawn="1"/>
            </p:nvCxnSpPr>
            <p:spPr>
              <a:xfrm flipH="1">
                <a:off x="3186059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 userDrawn="1"/>
            </p:nvCxnSpPr>
            <p:spPr>
              <a:xfrm flipH="1">
                <a:off x="3546440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 userDrawn="1"/>
            </p:nvCxnSpPr>
            <p:spPr>
              <a:xfrm flipH="1">
                <a:off x="3906821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 userDrawn="1"/>
            </p:nvCxnSpPr>
            <p:spPr>
              <a:xfrm flipH="1">
                <a:off x="4267202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 userDrawn="1"/>
            </p:nvCxnSpPr>
            <p:spPr>
              <a:xfrm flipH="1">
                <a:off x="4627583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 userDrawn="1"/>
            </p:nvCxnSpPr>
            <p:spPr>
              <a:xfrm flipH="1">
                <a:off x="4987964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 userDrawn="1"/>
            </p:nvCxnSpPr>
            <p:spPr>
              <a:xfrm flipH="1">
                <a:off x="5348345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 userDrawn="1"/>
            </p:nvCxnSpPr>
            <p:spPr>
              <a:xfrm flipH="1">
                <a:off x="5708726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 userDrawn="1"/>
            </p:nvCxnSpPr>
            <p:spPr>
              <a:xfrm flipH="1">
                <a:off x="6069107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 userDrawn="1"/>
            </p:nvCxnSpPr>
            <p:spPr>
              <a:xfrm flipH="1">
                <a:off x="6429488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 userDrawn="1"/>
            </p:nvCxnSpPr>
            <p:spPr>
              <a:xfrm flipH="1">
                <a:off x="6789869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 userDrawn="1"/>
            </p:nvCxnSpPr>
            <p:spPr>
              <a:xfrm flipH="1">
                <a:off x="7150250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 userDrawn="1"/>
            </p:nvCxnSpPr>
            <p:spPr>
              <a:xfrm flipH="1">
                <a:off x="7507047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 userDrawn="1"/>
            </p:nvCxnSpPr>
            <p:spPr>
              <a:xfrm flipH="1">
                <a:off x="7867428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 userDrawn="1"/>
            </p:nvCxnSpPr>
            <p:spPr>
              <a:xfrm flipH="1">
                <a:off x="8227809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 userDrawn="1"/>
            </p:nvCxnSpPr>
            <p:spPr>
              <a:xfrm flipH="1">
                <a:off x="8588190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 userDrawn="1"/>
            </p:nvCxnSpPr>
            <p:spPr>
              <a:xfrm flipH="1">
                <a:off x="8948571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 userDrawn="1"/>
            </p:nvCxnSpPr>
            <p:spPr>
              <a:xfrm flipH="1">
                <a:off x="9308952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 userDrawn="1"/>
            </p:nvCxnSpPr>
            <p:spPr>
              <a:xfrm flipH="1">
                <a:off x="9669333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 userDrawn="1"/>
            </p:nvCxnSpPr>
            <p:spPr>
              <a:xfrm flipH="1">
                <a:off x="10029714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 userDrawn="1"/>
            </p:nvCxnSpPr>
            <p:spPr>
              <a:xfrm flipH="1">
                <a:off x="10390095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 userDrawn="1"/>
            </p:nvCxnSpPr>
            <p:spPr>
              <a:xfrm flipH="1">
                <a:off x="10750476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 userDrawn="1"/>
            </p:nvCxnSpPr>
            <p:spPr>
              <a:xfrm flipH="1">
                <a:off x="11110857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 userDrawn="1"/>
            </p:nvCxnSpPr>
            <p:spPr>
              <a:xfrm flipH="1">
                <a:off x="11471238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 userDrawn="1"/>
            </p:nvCxnSpPr>
            <p:spPr>
              <a:xfrm flipH="1">
                <a:off x="-57370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 userDrawn="1"/>
            </p:nvCxnSpPr>
            <p:spPr>
              <a:xfrm flipH="1">
                <a:off x="303011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 userDrawn="1"/>
            </p:nvCxnSpPr>
            <p:spPr>
              <a:xfrm flipH="1">
                <a:off x="663392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 userDrawn="1"/>
            </p:nvCxnSpPr>
            <p:spPr>
              <a:xfrm flipH="1">
                <a:off x="1023773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 userDrawn="1"/>
            </p:nvCxnSpPr>
            <p:spPr>
              <a:xfrm flipH="1">
                <a:off x="1384154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 userDrawn="1"/>
            </p:nvCxnSpPr>
            <p:spPr>
              <a:xfrm flipH="1">
                <a:off x="1744535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 userDrawn="1"/>
            </p:nvCxnSpPr>
            <p:spPr>
              <a:xfrm flipH="1">
                <a:off x="2104916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 userDrawn="1"/>
            </p:nvCxnSpPr>
            <p:spPr>
              <a:xfrm flipH="1">
                <a:off x="2465297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 userDrawn="1"/>
            </p:nvCxnSpPr>
            <p:spPr>
              <a:xfrm flipH="1">
                <a:off x="2825678" y="2710927"/>
                <a:ext cx="720762" cy="718073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文本框 40"/>
            <p:cNvSpPr txBox="1"/>
            <p:nvPr/>
          </p:nvSpPr>
          <p:spPr>
            <a:xfrm>
              <a:off x="1616783" y="3494796"/>
              <a:ext cx="895842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THANK YOU</a:t>
              </a:r>
              <a:endParaRPr lang="zh-CN" altLang="en-US" sz="80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1773217" y="5185185"/>
              <a:ext cx="8645561" cy="44820"/>
              <a:chOff x="1773217" y="5185185"/>
              <a:chExt cx="8645561" cy="44820"/>
            </a:xfrm>
          </p:grpSpPr>
          <p:cxnSp>
            <p:nvCxnSpPr>
              <p:cNvPr id="43" name="直接连接符 42"/>
              <p:cNvCxnSpPr/>
              <p:nvPr userDrawn="1"/>
            </p:nvCxnSpPr>
            <p:spPr>
              <a:xfrm>
                <a:off x="1773218" y="5185185"/>
                <a:ext cx="8645560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 userDrawn="1"/>
            </p:nvCxnSpPr>
            <p:spPr>
              <a:xfrm>
                <a:off x="1773217" y="5230005"/>
                <a:ext cx="864556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文本框 45"/>
            <p:cNvSpPr txBox="1"/>
            <p:nvPr/>
          </p:nvSpPr>
          <p:spPr>
            <a:xfrm>
              <a:off x="3441550" y="2857502"/>
              <a:ext cx="6713667" cy="460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！</a:t>
              </a:r>
              <a:endParaRPr lang="zh-CN" altLang="en-US" sz="2400" dirty="0">
                <a:solidFill>
                  <a:schemeClr val="tx2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组合 117"/>
          <p:cNvGrpSpPr/>
          <p:nvPr/>
        </p:nvGrpSpPr>
        <p:grpSpPr>
          <a:xfrm>
            <a:off x="328612" y="1923644"/>
            <a:ext cx="11534775" cy="2304111"/>
            <a:chOff x="328612" y="1923644"/>
            <a:chExt cx="11534775" cy="2304111"/>
          </a:xfrm>
        </p:grpSpPr>
        <p:grpSp>
          <p:nvGrpSpPr>
            <p:cNvPr id="117" name="组合 116"/>
            <p:cNvGrpSpPr/>
            <p:nvPr/>
          </p:nvGrpSpPr>
          <p:grpSpPr>
            <a:xfrm>
              <a:off x="6404562" y="2125822"/>
              <a:ext cx="5450854" cy="275671"/>
              <a:chOff x="6404562" y="2125822"/>
              <a:chExt cx="5450854" cy="275671"/>
            </a:xfrm>
          </p:grpSpPr>
          <p:grpSp>
            <p:nvGrpSpPr>
              <p:cNvPr id="73" name="组合 72"/>
              <p:cNvGrpSpPr/>
              <p:nvPr/>
            </p:nvGrpSpPr>
            <p:grpSpPr>
              <a:xfrm>
                <a:off x="6404562" y="2125822"/>
                <a:ext cx="5450854" cy="275671"/>
                <a:chOff x="-57370" y="2710927"/>
                <a:chExt cx="11168227" cy="718073"/>
              </a:xfrm>
            </p:grpSpPr>
            <p:cxnSp>
              <p:nvCxnSpPr>
                <p:cNvPr id="74" name="直接连接符 73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75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 userDrawn="1"/>
              </p:nvCxnSpPr>
              <p:spPr>
                <a:xfrm flipH="1">
                  <a:off x="678986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 userDrawn="1"/>
              </p:nvCxnSpPr>
              <p:spPr>
                <a:xfrm flipH="1">
                  <a:off x="715025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 userDrawn="1"/>
              </p:nvCxnSpPr>
              <p:spPr>
                <a:xfrm flipH="1">
                  <a:off x="750704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 userDrawn="1"/>
              </p:nvCxnSpPr>
              <p:spPr>
                <a:xfrm flipH="1">
                  <a:off x="786742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 userDrawn="1"/>
              </p:nvCxnSpPr>
              <p:spPr>
                <a:xfrm flipH="1">
                  <a:off x="822780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 userDrawn="1"/>
              </p:nvCxnSpPr>
              <p:spPr>
                <a:xfrm flipH="1">
                  <a:off x="858819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 userDrawn="1"/>
              </p:nvCxnSpPr>
              <p:spPr>
                <a:xfrm flipH="1">
                  <a:off x="894857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 userDrawn="1"/>
              </p:nvCxnSpPr>
              <p:spPr>
                <a:xfrm flipH="1">
                  <a:off x="930895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91"/>
                <p:cNvCxnSpPr/>
                <p:nvPr userDrawn="1"/>
              </p:nvCxnSpPr>
              <p:spPr>
                <a:xfrm flipH="1">
                  <a:off x="966933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92"/>
                <p:cNvCxnSpPr/>
                <p:nvPr userDrawn="1"/>
              </p:nvCxnSpPr>
              <p:spPr>
                <a:xfrm flipH="1">
                  <a:off x="1002971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/>
                <p:cNvCxnSpPr/>
                <p:nvPr userDrawn="1"/>
              </p:nvCxnSpPr>
              <p:spPr>
                <a:xfrm flipH="1">
                  <a:off x="1039009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/>
                <p:cNvCxnSpPr/>
                <p:nvPr userDrawn="1"/>
              </p:nvCxnSpPr>
              <p:spPr>
                <a:xfrm flipH="1">
                  <a:off x="-5737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/>
                <p:cNvCxnSpPr/>
                <p:nvPr userDrawn="1"/>
              </p:nvCxnSpPr>
              <p:spPr>
                <a:xfrm flipH="1">
                  <a:off x="30301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102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3" name="直接连接符 112"/>
              <p:cNvCxnSpPr/>
              <p:nvPr/>
            </p:nvCxnSpPr>
            <p:spPr>
              <a:xfrm flipH="1">
                <a:off x="728763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组合 115"/>
            <p:cNvGrpSpPr/>
            <p:nvPr/>
          </p:nvGrpSpPr>
          <p:grpSpPr>
            <a:xfrm>
              <a:off x="601928" y="2125822"/>
              <a:ext cx="5978525" cy="275672"/>
              <a:chOff x="601928" y="2125822"/>
              <a:chExt cx="5978525" cy="275672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601928" y="2125823"/>
                <a:ext cx="5978525" cy="275671"/>
                <a:chOff x="-57370" y="2710927"/>
                <a:chExt cx="12249370" cy="718073"/>
              </a:xfrm>
            </p:grpSpPr>
            <p:cxnSp>
              <p:nvCxnSpPr>
                <p:cNvPr id="38" name="直接连接符 37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 userDrawn="1"/>
              </p:nvCxnSpPr>
              <p:spPr>
                <a:xfrm flipH="1">
                  <a:off x="678986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 userDrawn="1"/>
              </p:nvCxnSpPr>
              <p:spPr>
                <a:xfrm flipH="1">
                  <a:off x="715025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 userDrawn="1"/>
              </p:nvCxnSpPr>
              <p:spPr>
                <a:xfrm flipH="1">
                  <a:off x="822780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 userDrawn="1"/>
              </p:nvCxnSpPr>
              <p:spPr>
                <a:xfrm flipH="1">
                  <a:off x="930895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 userDrawn="1"/>
              </p:nvCxnSpPr>
              <p:spPr>
                <a:xfrm flipH="1">
                  <a:off x="966933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 userDrawn="1"/>
              </p:nvCxnSpPr>
              <p:spPr>
                <a:xfrm flipH="1">
                  <a:off x="1002971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 userDrawn="1"/>
              </p:nvCxnSpPr>
              <p:spPr>
                <a:xfrm flipH="1">
                  <a:off x="1039009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/>
                <p:cNvCxnSpPr/>
                <p:nvPr userDrawn="1"/>
              </p:nvCxnSpPr>
              <p:spPr>
                <a:xfrm flipH="1">
                  <a:off x="1075047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/>
                <p:cNvCxnSpPr/>
                <p:nvPr userDrawn="1"/>
              </p:nvCxnSpPr>
              <p:spPr>
                <a:xfrm flipH="1">
                  <a:off x="1111085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 userDrawn="1"/>
              </p:nvCxnSpPr>
              <p:spPr>
                <a:xfrm flipH="1">
                  <a:off x="1147123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 userDrawn="1"/>
              </p:nvCxnSpPr>
              <p:spPr>
                <a:xfrm flipH="1">
                  <a:off x="-5737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 userDrawn="1"/>
              </p:nvCxnSpPr>
              <p:spPr>
                <a:xfrm flipH="1">
                  <a:off x="30301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 userDrawn="1"/>
              </p:nvCxnSpPr>
              <p:spPr>
                <a:xfrm flipH="1">
                  <a:off x="66339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 userDrawn="1"/>
              </p:nvCxnSpPr>
              <p:spPr>
                <a:xfrm flipH="1">
                  <a:off x="102377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 userDrawn="1"/>
              </p:nvCxnSpPr>
              <p:spPr>
                <a:xfrm flipH="1">
                  <a:off x="138415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/>
                <p:cNvCxnSpPr/>
                <p:nvPr userDrawn="1"/>
              </p:nvCxnSpPr>
              <p:spPr>
                <a:xfrm flipH="1">
                  <a:off x="210491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连接符 68"/>
                <p:cNvCxnSpPr/>
                <p:nvPr userDrawn="1"/>
              </p:nvCxnSpPr>
              <p:spPr>
                <a:xfrm flipH="1">
                  <a:off x="246529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0" name="直接连接符 109"/>
              <p:cNvCxnSpPr/>
              <p:nvPr/>
            </p:nvCxnSpPr>
            <p:spPr>
              <a:xfrm flipH="1">
                <a:off x="4297496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 flipH="1">
                <a:off x="4473386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 flipH="1">
                <a:off x="4649276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矩形 1"/>
            <p:cNvSpPr/>
            <p:nvPr/>
          </p:nvSpPr>
          <p:spPr>
            <a:xfrm>
              <a:off x="328612" y="1923644"/>
              <a:ext cx="11534775" cy="2304111"/>
            </a:xfrm>
            <a:prstGeom prst="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矩形 70"/>
            <p:cNvSpPr/>
            <p:nvPr/>
          </p:nvSpPr>
          <p:spPr>
            <a:xfrm>
              <a:off x="328612" y="1923644"/>
              <a:ext cx="441235" cy="230411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11422150" y="1923644"/>
              <a:ext cx="441237" cy="230411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5125140" y="1971269"/>
              <a:ext cx="1963236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tx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PART ONE</a:t>
              </a:r>
              <a:endParaRPr lang="zh-CN" altLang="en-US" sz="3200" dirty="0">
                <a:solidFill>
                  <a:schemeClr val="tx2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911569" y="2875002"/>
              <a:ext cx="10368861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内容</a:t>
              </a:r>
              <a:r>
                <a:rPr lang="zh-CN" altLang="en-US" sz="66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概要</a:t>
              </a:r>
              <a:endParaRPr lang="zh-CN" altLang="en-US" sz="66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/>
          <p:cNvGrpSpPr/>
          <p:nvPr/>
        </p:nvGrpSpPr>
        <p:grpSpPr>
          <a:xfrm>
            <a:off x="-1" y="202191"/>
            <a:ext cx="12193200" cy="800050"/>
            <a:chOff x="-1" y="202191"/>
            <a:chExt cx="12193200" cy="800050"/>
          </a:xfrm>
        </p:grpSpPr>
        <p:grpSp>
          <p:nvGrpSpPr>
            <p:cNvPr id="2" name="组合 1"/>
            <p:cNvGrpSpPr/>
            <p:nvPr/>
          </p:nvGrpSpPr>
          <p:grpSpPr>
            <a:xfrm>
              <a:off x="-1" y="957421"/>
              <a:ext cx="12193200" cy="44820"/>
              <a:chOff x="1773217" y="5185185"/>
              <a:chExt cx="8645561" cy="44820"/>
            </a:xfrm>
          </p:grpSpPr>
          <p:cxnSp>
            <p:nvCxnSpPr>
              <p:cNvPr id="3" name="直接连接符 2"/>
              <p:cNvCxnSpPr/>
              <p:nvPr userDrawn="1"/>
            </p:nvCxnSpPr>
            <p:spPr>
              <a:xfrm>
                <a:off x="1773218" y="5185185"/>
                <a:ext cx="8645560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直接连接符 3"/>
              <p:cNvCxnSpPr/>
              <p:nvPr userDrawn="1"/>
            </p:nvCxnSpPr>
            <p:spPr>
              <a:xfrm>
                <a:off x="1773217" y="5230005"/>
                <a:ext cx="864556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4"/>
            <p:cNvSpPr txBox="1"/>
            <p:nvPr/>
          </p:nvSpPr>
          <p:spPr>
            <a:xfrm>
              <a:off x="158534" y="202191"/>
              <a:ext cx="508044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关键内容</a:t>
              </a:r>
              <a:r>
                <a:rPr lang="zh-CN" altLang="en-US" sz="36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说明</a:t>
              </a:r>
              <a:endParaRPr lang="zh-CN" altLang="en-US" sz="36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577572" y="414393"/>
              <a:ext cx="4750912" cy="275671"/>
              <a:chOff x="7104504" y="2125822"/>
              <a:chExt cx="4750912" cy="275671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7284014" y="2125822"/>
                <a:ext cx="4571402" cy="275671"/>
                <a:chOff x="1744535" y="2710927"/>
                <a:chExt cx="9366322" cy="718073"/>
              </a:xfrm>
            </p:grpSpPr>
            <p:cxnSp>
              <p:nvCxnSpPr>
                <p:cNvPr id="11" name="直接连接符 10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 userDrawn="1"/>
              </p:nvCxnSpPr>
              <p:spPr>
                <a:xfrm flipH="1">
                  <a:off x="678986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 userDrawn="1"/>
              </p:nvCxnSpPr>
              <p:spPr>
                <a:xfrm flipH="1">
                  <a:off x="715025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 userDrawn="1"/>
              </p:nvCxnSpPr>
              <p:spPr>
                <a:xfrm flipH="1">
                  <a:off x="750704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 userDrawn="1"/>
              </p:nvCxnSpPr>
              <p:spPr>
                <a:xfrm flipH="1">
                  <a:off x="786742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 userDrawn="1"/>
              </p:nvCxnSpPr>
              <p:spPr>
                <a:xfrm flipH="1">
                  <a:off x="822780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 userDrawn="1"/>
              </p:nvCxnSpPr>
              <p:spPr>
                <a:xfrm flipH="1">
                  <a:off x="858819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 userDrawn="1"/>
              </p:nvCxnSpPr>
              <p:spPr>
                <a:xfrm flipH="1">
                  <a:off x="894857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 userDrawn="1"/>
              </p:nvCxnSpPr>
              <p:spPr>
                <a:xfrm flipH="1">
                  <a:off x="930895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 userDrawn="1"/>
              </p:nvCxnSpPr>
              <p:spPr>
                <a:xfrm flipH="1">
                  <a:off x="966933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 userDrawn="1"/>
              </p:nvCxnSpPr>
              <p:spPr>
                <a:xfrm flipH="1">
                  <a:off x="1002971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 userDrawn="1"/>
              </p:nvCxnSpPr>
              <p:spPr>
                <a:xfrm flipH="1">
                  <a:off x="1039009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" name="直接连接符 7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组合 35"/>
            <p:cNvGrpSpPr/>
            <p:nvPr/>
          </p:nvGrpSpPr>
          <p:grpSpPr>
            <a:xfrm>
              <a:off x="9152593" y="410236"/>
              <a:ext cx="2817867" cy="275671"/>
              <a:chOff x="7104504" y="2125822"/>
              <a:chExt cx="2817867" cy="275671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7284014" y="2125822"/>
                <a:ext cx="2638357" cy="275671"/>
                <a:chOff x="1744535" y="2710927"/>
                <a:chExt cx="5405715" cy="718073"/>
              </a:xfrm>
            </p:grpSpPr>
            <p:cxnSp>
              <p:nvCxnSpPr>
                <p:cNvPr id="41" name="直接连接符 40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8" name="直接连接符 37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0" name="直接连接符 79"/>
          <p:cNvCxnSpPr/>
          <p:nvPr/>
        </p:nvCxnSpPr>
        <p:spPr>
          <a:xfrm>
            <a:off x="590305" y="6481604"/>
            <a:ext cx="10897496" cy="0"/>
          </a:xfrm>
          <a:prstGeom prst="line">
            <a:avLst/>
          </a:prstGeom>
          <a:ln cap="rnd">
            <a:solidFill>
              <a:schemeClr val="accent1">
                <a:lumMod val="60000"/>
                <a:lumOff val="40000"/>
              </a:schemeClr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654685" y="1168400"/>
            <a:ext cx="10788015" cy="5188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Goudy Old Style" panose="02020502050305020303" charset="0"/>
                <a:ea typeface="字魂59号-创粗黑" panose="00000500000000000000" pitchFamily="2" charset="-122"/>
                <a:cs typeface="Goudy Old Style" panose="02020502050305020303" charset="0"/>
                <a:sym typeface="+mn-ea"/>
              </a:rPr>
              <a:t>Rectangling</a:t>
            </a:r>
            <a:r>
              <a:rPr lang="en-US" altLang="zh-CN" sz="2400" b="1" dirty="0">
                <a:solidFill>
                  <a:schemeClr val="tx1"/>
                </a:solidFill>
                <a:latin typeface="Goudy Old Style" panose="02020502050305020303" charset="0"/>
                <a:ea typeface="字魂59号-创粗黑" panose="00000500000000000000" pitchFamily="2" charset="-122"/>
                <a:cs typeface="Goudy Old Style" panose="02020502050305020303" charset="0"/>
                <a:sym typeface="+mn-ea"/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  <a:latin typeface="Goudy Old Style" panose="02020502050305020303" charset="0"/>
                <a:ea typeface="字魂59号-创粗黑" panose="00000500000000000000" pitchFamily="2" charset="-122"/>
                <a:cs typeface="Goudy Old Style" panose="02020502050305020303" charset="0"/>
                <a:sym typeface="+mn-ea"/>
              </a:rPr>
              <a:t>Panoramic</a:t>
            </a:r>
            <a:r>
              <a:rPr lang="en-US" altLang="zh-CN" sz="2400" b="1" dirty="0">
                <a:solidFill>
                  <a:schemeClr val="tx1"/>
                </a:solidFill>
                <a:latin typeface="Goudy Old Style" panose="02020502050305020303" charset="0"/>
                <a:ea typeface="字魂59号-创粗黑" panose="00000500000000000000" pitchFamily="2" charset="-122"/>
                <a:cs typeface="Goudy Old Style" panose="02020502050305020303" charset="0"/>
                <a:sym typeface="+mn-ea"/>
              </a:rPr>
              <a:t> i</a:t>
            </a:r>
            <a:r>
              <a:rPr lang="zh-CN" altLang="en-US" sz="2400" b="1" dirty="0">
                <a:solidFill>
                  <a:schemeClr val="tx1"/>
                </a:solidFill>
                <a:latin typeface="Goudy Old Style" panose="02020502050305020303" charset="0"/>
                <a:ea typeface="字魂59号-创粗黑" panose="00000500000000000000" pitchFamily="2" charset="-122"/>
                <a:cs typeface="Goudy Old Style" panose="02020502050305020303" charset="0"/>
                <a:sym typeface="+mn-ea"/>
              </a:rPr>
              <a:t>m</a:t>
            </a:r>
            <a:r>
              <a:rPr lang="en-US" altLang="zh-CN" sz="2400" b="1" dirty="0">
                <a:solidFill>
                  <a:schemeClr val="tx1"/>
                </a:solidFill>
                <a:latin typeface="Goudy Old Style" panose="02020502050305020303" charset="0"/>
                <a:ea typeface="字魂59号-创粗黑" panose="00000500000000000000" pitchFamily="2" charset="-122"/>
                <a:cs typeface="Goudy Old Style" panose="02020502050305020303" charset="0"/>
                <a:sym typeface="+mn-ea"/>
              </a:rPr>
              <a:t>g via warping</a:t>
            </a:r>
            <a:r>
              <a:rPr lang="zh-CN" altLang="en-US" sz="2400" b="1" dirty="0">
                <a:solidFill>
                  <a:schemeClr val="tx1"/>
                </a:solidFill>
                <a:latin typeface="Goudy Old Style" panose="02020502050305020303" charset="0"/>
                <a:ea typeface="字魂59号-创粗黑" panose="00000500000000000000" pitchFamily="2" charset="-122"/>
                <a:cs typeface="Goudy Old Style" panose="02020502050305020303" charset="0"/>
                <a:sym typeface="+mn-ea"/>
              </a:rPr>
              <a:t>：</a:t>
            </a:r>
            <a:endParaRPr lang="en-US" altLang="zh-CN" sz="24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lang="en-US" altLang="zh-CN" sz="2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warping</a:t>
            </a:r>
            <a:r>
              <a:rPr lang="zh-CN" altLang="en-US" sz="2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将不规则图形矩形化，扭曲可以几乎不被察觉</a:t>
            </a:r>
            <a:endParaRPr lang="zh-CN" altLang="en-US" sz="24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面临的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问题</a:t>
            </a:r>
            <a:endParaRPr lang="zh-CN" altLang="en-US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1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边界约束</a:t>
            </a:r>
            <a:r>
              <a:rPr lang="en-US" altLang="zh-CN" sz="2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2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矩形</a:t>
            </a:r>
            <a:r>
              <a:rPr lang="en-US" altLang="zh-CN" sz="2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lang="zh-CN" altLang="en-US" sz="2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；形状保持；线条保持</a:t>
            </a:r>
            <a:r>
              <a:rPr lang="en-US" altLang="zh-CN" sz="2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2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直线与平行线保持</a:t>
            </a:r>
            <a:r>
              <a:rPr lang="en-US" altLang="zh-CN" sz="2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en-US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算法过程</a:t>
            </a:r>
            <a:r>
              <a:rPr lang="en-US" altLang="zh-CN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en-US" altLang="zh-CN" sz="2400" b="1">
                <a:solidFill>
                  <a:schemeClr val="tx1"/>
                </a:solidFill>
                <a:latin typeface="Goudy Old Style" panose="02020502050305020303" charset="0"/>
                <a:ea typeface="宋体" panose="02010600030101010101" pitchFamily="2" charset="-122"/>
                <a:cs typeface="Goudy Old Style" panose="02020502050305020303" charset="0"/>
              </a:rPr>
              <a:t>local+global warping</a:t>
            </a:r>
            <a:endParaRPr lang="en-US" altLang="zh-CN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2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seam_carving</a:t>
            </a:r>
            <a:r>
              <a:rPr lang="zh-CN" altLang="en-US" sz="22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扩充多次能量最小</a:t>
            </a:r>
            <a:r>
              <a:rPr lang="en-US" altLang="zh-CN" sz="22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seam,</a:t>
            </a:r>
            <a:r>
              <a:rPr lang="zh-CN" altLang="en-US" sz="22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直至为矩形，获得位移场</a:t>
            </a:r>
            <a:r>
              <a:rPr lang="en-US" altLang="zh-CN" sz="22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</a:t>
            </a:r>
            <a:endParaRPr lang="en-US" altLang="zh-CN" sz="22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2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根据</a:t>
            </a:r>
            <a:r>
              <a:rPr lang="en-US" altLang="zh-CN" sz="22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</a:t>
            </a:r>
            <a:r>
              <a:rPr lang="zh-CN" altLang="en-US" sz="22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得到初始网格</a:t>
            </a:r>
            <a:r>
              <a:rPr lang="en-US" altLang="zh-CN" sz="22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en-US" sz="22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原图像上</a:t>
            </a:r>
            <a:r>
              <a:rPr lang="en-US" altLang="zh-CN" sz="22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en-US" sz="22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2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形状保持</a:t>
            </a:r>
            <a:r>
              <a:rPr lang="en-US" altLang="zh-CN" sz="22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sz="22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线条保持</a:t>
            </a:r>
            <a:r>
              <a:rPr lang="en-US" altLang="zh-CN" sz="22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sz="22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边界约束</a:t>
            </a:r>
            <a:r>
              <a:rPr lang="en-US" altLang="zh-CN" sz="22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2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求得最终网格</a:t>
            </a:r>
            <a:r>
              <a:rPr lang="en-US" altLang="zh-CN" sz="22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grid</a:t>
            </a:r>
            <a:endParaRPr lang="zh-CN" altLang="en-US" sz="22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2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opengl</a:t>
            </a:r>
            <a:r>
              <a:rPr lang="zh-CN" altLang="en-US" sz="22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纹理贴图得到最后矩形图像</a:t>
            </a:r>
            <a:r>
              <a:rPr lang="en-US" altLang="zh-CN" sz="22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2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给定初始</a:t>
            </a:r>
            <a:r>
              <a:rPr lang="en-US" altLang="zh-CN" sz="22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grid</a:t>
            </a:r>
            <a:r>
              <a:rPr lang="zh-CN" altLang="en-US" sz="22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，变形</a:t>
            </a:r>
            <a:r>
              <a:rPr lang="en-US" altLang="zh-CN" sz="22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grid)</a:t>
            </a:r>
            <a:endParaRPr lang="zh-CN" altLang="en-US" sz="22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indent="0" algn="l">
              <a:buFont typeface="Arial" panose="020B0604020202020204" pitchFamily="34" charset="0"/>
              <a:buNone/>
            </a:pPr>
            <a:endParaRPr lang="zh-CN" altLang="en-US" sz="2400">
              <a:solidFill>
                <a:srgbClr val="FF0000"/>
              </a:solidFill>
            </a:endParaRPr>
          </a:p>
          <a:p>
            <a:pPr lvl="1" indent="0" algn="l">
              <a:buFont typeface="Arial" panose="020B0604020202020204" pitchFamily="34" charset="0"/>
              <a:buNone/>
            </a:pPr>
            <a:endParaRPr lang="zh-CN" altLang="en-US" sz="24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 advTm="3000">
        <p:pull/>
      </p:transition>
    </mc:Choice>
    <mc:Fallback>
      <p:transition spd="med" advClick="0" advTm="30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组合 117"/>
          <p:cNvGrpSpPr/>
          <p:nvPr/>
        </p:nvGrpSpPr>
        <p:grpSpPr>
          <a:xfrm>
            <a:off x="328612" y="1923644"/>
            <a:ext cx="11534775" cy="2304111"/>
            <a:chOff x="328612" y="1923644"/>
            <a:chExt cx="11534775" cy="2304111"/>
          </a:xfrm>
        </p:grpSpPr>
        <p:grpSp>
          <p:nvGrpSpPr>
            <p:cNvPr id="117" name="组合 116"/>
            <p:cNvGrpSpPr/>
            <p:nvPr/>
          </p:nvGrpSpPr>
          <p:grpSpPr>
            <a:xfrm>
              <a:off x="6404562" y="2125822"/>
              <a:ext cx="5450854" cy="275671"/>
              <a:chOff x="6404562" y="2125822"/>
              <a:chExt cx="5450854" cy="275671"/>
            </a:xfrm>
          </p:grpSpPr>
          <p:grpSp>
            <p:nvGrpSpPr>
              <p:cNvPr id="73" name="组合 72"/>
              <p:cNvGrpSpPr/>
              <p:nvPr/>
            </p:nvGrpSpPr>
            <p:grpSpPr>
              <a:xfrm>
                <a:off x="6404562" y="2125822"/>
                <a:ext cx="5450854" cy="275671"/>
                <a:chOff x="-57370" y="2710927"/>
                <a:chExt cx="11168227" cy="718073"/>
              </a:xfrm>
            </p:grpSpPr>
            <p:cxnSp>
              <p:nvCxnSpPr>
                <p:cNvPr id="74" name="直接连接符 73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75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/>
                <p:cNvCxnSpPr/>
                <p:nvPr userDrawn="1"/>
              </p:nvCxnSpPr>
              <p:spPr>
                <a:xfrm flipH="1">
                  <a:off x="678986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/>
                <p:cNvCxnSpPr/>
                <p:nvPr userDrawn="1"/>
              </p:nvCxnSpPr>
              <p:spPr>
                <a:xfrm flipH="1">
                  <a:off x="715025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/>
                <p:cNvCxnSpPr/>
                <p:nvPr userDrawn="1"/>
              </p:nvCxnSpPr>
              <p:spPr>
                <a:xfrm flipH="1">
                  <a:off x="750704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/>
                <p:cNvCxnSpPr/>
                <p:nvPr userDrawn="1"/>
              </p:nvCxnSpPr>
              <p:spPr>
                <a:xfrm flipH="1">
                  <a:off x="786742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/>
                <p:cNvCxnSpPr/>
                <p:nvPr userDrawn="1"/>
              </p:nvCxnSpPr>
              <p:spPr>
                <a:xfrm flipH="1">
                  <a:off x="822780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/>
                <p:cNvCxnSpPr/>
                <p:nvPr userDrawn="1"/>
              </p:nvCxnSpPr>
              <p:spPr>
                <a:xfrm flipH="1">
                  <a:off x="858819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/>
                <p:cNvCxnSpPr/>
                <p:nvPr userDrawn="1"/>
              </p:nvCxnSpPr>
              <p:spPr>
                <a:xfrm flipH="1">
                  <a:off x="894857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/>
                <p:cNvCxnSpPr/>
                <p:nvPr userDrawn="1"/>
              </p:nvCxnSpPr>
              <p:spPr>
                <a:xfrm flipH="1">
                  <a:off x="930895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91"/>
                <p:cNvCxnSpPr/>
                <p:nvPr userDrawn="1"/>
              </p:nvCxnSpPr>
              <p:spPr>
                <a:xfrm flipH="1">
                  <a:off x="966933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92"/>
                <p:cNvCxnSpPr/>
                <p:nvPr userDrawn="1"/>
              </p:nvCxnSpPr>
              <p:spPr>
                <a:xfrm flipH="1">
                  <a:off x="1002971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/>
                <p:cNvCxnSpPr/>
                <p:nvPr userDrawn="1"/>
              </p:nvCxnSpPr>
              <p:spPr>
                <a:xfrm flipH="1">
                  <a:off x="1039009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/>
                <p:cNvCxnSpPr/>
                <p:nvPr userDrawn="1"/>
              </p:nvCxnSpPr>
              <p:spPr>
                <a:xfrm flipH="1">
                  <a:off x="-5737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/>
                <p:cNvCxnSpPr/>
                <p:nvPr userDrawn="1"/>
              </p:nvCxnSpPr>
              <p:spPr>
                <a:xfrm flipH="1">
                  <a:off x="30301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102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3" name="直接连接符 112"/>
              <p:cNvCxnSpPr/>
              <p:nvPr/>
            </p:nvCxnSpPr>
            <p:spPr>
              <a:xfrm flipH="1">
                <a:off x="728763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组合 115"/>
            <p:cNvGrpSpPr/>
            <p:nvPr/>
          </p:nvGrpSpPr>
          <p:grpSpPr>
            <a:xfrm>
              <a:off x="601928" y="2125822"/>
              <a:ext cx="5978525" cy="275672"/>
              <a:chOff x="601928" y="2125822"/>
              <a:chExt cx="5978525" cy="275672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601928" y="2125823"/>
                <a:ext cx="5978525" cy="275671"/>
                <a:chOff x="-57370" y="2710927"/>
                <a:chExt cx="12249370" cy="718073"/>
              </a:xfrm>
            </p:grpSpPr>
            <p:cxnSp>
              <p:nvCxnSpPr>
                <p:cNvPr id="38" name="直接连接符 37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 userDrawn="1"/>
              </p:nvCxnSpPr>
              <p:spPr>
                <a:xfrm flipH="1">
                  <a:off x="678986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 userDrawn="1"/>
              </p:nvCxnSpPr>
              <p:spPr>
                <a:xfrm flipH="1">
                  <a:off x="715025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 userDrawn="1"/>
              </p:nvCxnSpPr>
              <p:spPr>
                <a:xfrm flipH="1">
                  <a:off x="822780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 userDrawn="1"/>
              </p:nvCxnSpPr>
              <p:spPr>
                <a:xfrm flipH="1">
                  <a:off x="930895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 userDrawn="1"/>
              </p:nvCxnSpPr>
              <p:spPr>
                <a:xfrm flipH="1">
                  <a:off x="966933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 userDrawn="1"/>
              </p:nvCxnSpPr>
              <p:spPr>
                <a:xfrm flipH="1">
                  <a:off x="1002971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 userDrawn="1"/>
              </p:nvCxnSpPr>
              <p:spPr>
                <a:xfrm flipH="1">
                  <a:off x="1039009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/>
                <p:cNvCxnSpPr/>
                <p:nvPr userDrawn="1"/>
              </p:nvCxnSpPr>
              <p:spPr>
                <a:xfrm flipH="1">
                  <a:off x="1075047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/>
                <p:cNvCxnSpPr/>
                <p:nvPr userDrawn="1"/>
              </p:nvCxnSpPr>
              <p:spPr>
                <a:xfrm flipH="1">
                  <a:off x="1111085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 userDrawn="1"/>
              </p:nvCxnSpPr>
              <p:spPr>
                <a:xfrm flipH="1">
                  <a:off x="1147123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 userDrawn="1"/>
              </p:nvCxnSpPr>
              <p:spPr>
                <a:xfrm flipH="1">
                  <a:off x="-5737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/>
                <p:cNvCxnSpPr/>
                <p:nvPr userDrawn="1"/>
              </p:nvCxnSpPr>
              <p:spPr>
                <a:xfrm flipH="1">
                  <a:off x="30301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/>
                <p:cNvCxnSpPr/>
                <p:nvPr userDrawn="1"/>
              </p:nvCxnSpPr>
              <p:spPr>
                <a:xfrm flipH="1">
                  <a:off x="66339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/>
                <p:cNvCxnSpPr/>
                <p:nvPr userDrawn="1"/>
              </p:nvCxnSpPr>
              <p:spPr>
                <a:xfrm flipH="1">
                  <a:off x="102377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/>
                <p:cNvCxnSpPr/>
                <p:nvPr userDrawn="1"/>
              </p:nvCxnSpPr>
              <p:spPr>
                <a:xfrm flipH="1">
                  <a:off x="138415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/>
                <p:cNvCxnSpPr/>
                <p:nvPr userDrawn="1"/>
              </p:nvCxnSpPr>
              <p:spPr>
                <a:xfrm flipH="1">
                  <a:off x="210491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连接符 68"/>
                <p:cNvCxnSpPr/>
                <p:nvPr userDrawn="1"/>
              </p:nvCxnSpPr>
              <p:spPr>
                <a:xfrm flipH="1">
                  <a:off x="246529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0" name="直接连接符 109"/>
              <p:cNvCxnSpPr/>
              <p:nvPr/>
            </p:nvCxnSpPr>
            <p:spPr>
              <a:xfrm flipH="1">
                <a:off x="4297496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 flipH="1">
                <a:off x="4473386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 flipH="1">
                <a:off x="4649276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矩形 1"/>
            <p:cNvSpPr/>
            <p:nvPr/>
          </p:nvSpPr>
          <p:spPr>
            <a:xfrm>
              <a:off x="328612" y="1923644"/>
              <a:ext cx="11534775" cy="2304111"/>
            </a:xfrm>
            <a:prstGeom prst="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矩形 70"/>
            <p:cNvSpPr/>
            <p:nvPr/>
          </p:nvSpPr>
          <p:spPr>
            <a:xfrm>
              <a:off x="328612" y="1923644"/>
              <a:ext cx="441235" cy="230411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11422150" y="1923644"/>
              <a:ext cx="441237" cy="2304111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5125140" y="1971269"/>
              <a:ext cx="1963236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tx2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PART ONE</a:t>
              </a:r>
              <a:endParaRPr lang="zh-CN" altLang="en-US" sz="3200" dirty="0">
                <a:solidFill>
                  <a:schemeClr val="tx2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911569" y="2875002"/>
              <a:ext cx="10368861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算法</a:t>
              </a:r>
              <a:r>
                <a:rPr lang="zh-CN" altLang="en-US" sz="66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说明</a:t>
              </a:r>
              <a:endParaRPr lang="zh-CN" altLang="en-US" sz="66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 advTm="3000">
        <p:pull/>
      </p:transition>
    </mc:Choice>
    <mc:Fallback>
      <p:transition spd="med" advClick="0" advTm="30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8894" y="410471"/>
            <a:ext cx="12193200" cy="800050"/>
            <a:chOff x="-1" y="202191"/>
            <a:chExt cx="12193200" cy="800050"/>
          </a:xfrm>
        </p:grpSpPr>
        <p:grpSp>
          <p:nvGrpSpPr>
            <p:cNvPr id="3" name="组合 2"/>
            <p:cNvGrpSpPr/>
            <p:nvPr/>
          </p:nvGrpSpPr>
          <p:grpSpPr>
            <a:xfrm>
              <a:off x="-1" y="957421"/>
              <a:ext cx="12193200" cy="44820"/>
              <a:chOff x="1773217" y="5185185"/>
              <a:chExt cx="8645561" cy="44820"/>
            </a:xfrm>
          </p:grpSpPr>
          <p:cxnSp>
            <p:nvCxnSpPr>
              <p:cNvPr id="50" name="直接连接符 49"/>
              <p:cNvCxnSpPr/>
              <p:nvPr userDrawn="1"/>
            </p:nvCxnSpPr>
            <p:spPr>
              <a:xfrm>
                <a:off x="1773218" y="5185185"/>
                <a:ext cx="8645560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 userDrawn="1"/>
            </p:nvCxnSpPr>
            <p:spPr>
              <a:xfrm>
                <a:off x="1773217" y="5230005"/>
                <a:ext cx="864556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文本框 3"/>
            <p:cNvSpPr txBox="1"/>
            <p:nvPr/>
          </p:nvSpPr>
          <p:spPr>
            <a:xfrm>
              <a:off x="158534" y="202191"/>
              <a:ext cx="508044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accent1"/>
                  </a:solidFill>
                  <a:latin typeface="Goudy Old Style" panose="02020502050305020303" charset="0"/>
                  <a:ea typeface="字魂59号-创粗黑" panose="00000500000000000000" pitchFamily="2" charset="-122"/>
                  <a:cs typeface="Goudy Old Style" panose="02020502050305020303" charset="0"/>
                </a:rPr>
                <a:t>Local Warping</a:t>
              </a:r>
              <a:endParaRPr lang="zh-CN" altLang="en-US" sz="3600" b="1" dirty="0">
                <a:solidFill>
                  <a:schemeClr val="accent1"/>
                </a:solidFill>
                <a:latin typeface="Goudy Old Style" panose="02020502050305020303" charset="0"/>
                <a:ea typeface="字魂59号-创粗黑" panose="00000500000000000000" pitchFamily="2" charset="-122"/>
                <a:cs typeface="Goudy Old Style" panose="02020502050305020303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577572" y="414393"/>
              <a:ext cx="4750912" cy="275671"/>
              <a:chOff x="7104504" y="2125822"/>
              <a:chExt cx="4750912" cy="275671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7284014" y="2125822"/>
                <a:ext cx="4571402" cy="275671"/>
                <a:chOff x="1744535" y="2710927"/>
                <a:chExt cx="9366322" cy="718073"/>
              </a:xfrm>
            </p:grpSpPr>
            <p:cxnSp>
              <p:nvCxnSpPr>
                <p:cNvPr id="27" name="直接连接符 26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 userDrawn="1"/>
              </p:nvCxnSpPr>
              <p:spPr>
                <a:xfrm flipH="1">
                  <a:off x="678986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 userDrawn="1"/>
              </p:nvCxnSpPr>
              <p:spPr>
                <a:xfrm flipH="1">
                  <a:off x="715025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 userDrawn="1"/>
              </p:nvCxnSpPr>
              <p:spPr>
                <a:xfrm flipH="1">
                  <a:off x="750704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 userDrawn="1"/>
              </p:nvCxnSpPr>
              <p:spPr>
                <a:xfrm flipH="1">
                  <a:off x="786742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 userDrawn="1"/>
              </p:nvCxnSpPr>
              <p:spPr>
                <a:xfrm flipH="1">
                  <a:off x="822780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 userDrawn="1"/>
              </p:nvCxnSpPr>
              <p:spPr>
                <a:xfrm flipH="1">
                  <a:off x="858819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 userDrawn="1"/>
              </p:nvCxnSpPr>
              <p:spPr>
                <a:xfrm flipH="1">
                  <a:off x="894857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 userDrawn="1"/>
              </p:nvCxnSpPr>
              <p:spPr>
                <a:xfrm flipH="1">
                  <a:off x="930895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 userDrawn="1"/>
              </p:nvCxnSpPr>
              <p:spPr>
                <a:xfrm flipH="1">
                  <a:off x="966933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 userDrawn="1"/>
              </p:nvCxnSpPr>
              <p:spPr>
                <a:xfrm flipH="1">
                  <a:off x="1002971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 userDrawn="1"/>
              </p:nvCxnSpPr>
              <p:spPr>
                <a:xfrm flipH="1">
                  <a:off x="1039009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" name="直接连接符 23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/>
            <p:cNvGrpSpPr/>
            <p:nvPr/>
          </p:nvGrpSpPr>
          <p:grpSpPr>
            <a:xfrm>
              <a:off x="9152593" y="410236"/>
              <a:ext cx="2817867" cy="275671"/>
              <a:chOff x="7104504" y="2125822"/>
              <a:chExt cx="2817867" cy="275671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7284014" y="2125822"/>
                <a:ext cx="2638357" cy="275671"/>
                <a:chOff x="1744535" y="2710927"/>
                <a:chExt cx="5405715" cy="718073"/>
              </a:xfrm>
            </p:grpSpPr>
            <p:cxnSp>
              <p:nvCxnSpPr>
                <p:cNvPr id="11" name="直接连接符 10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" name="直接连接符 7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4" name="直接连接符 53"/>
          <p:cNvCxnSpPr/>
          <p:nvPr/>
        </p:nvCxnSpPr>
        <p:spPr>
          <a:xfrm>
            <a:off x="1270" y="6221889"/>
            <a:ext cx="12192000" cy="0"/>
          </a:xfrm>
          <a:prstGeom prst="line">
            <a:avLst/>
          </a:prstGeom>
          <a:ln cap="rnd">
            <a:solidFill>
              <a:schemeClr val="accent1">
                <a:lumMod val="60000"/>
                <a:lumOff val="40000"/>
              </a:schemeClr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/>
              <p:cNvSpPr txBox="1"/>
              <p:nvPr/>
            </p:nvSpPr>
            <p:spPr>
              <a:xfrm>
                <a:off x="227330" y="1139190"/>
                <a:ext cx="8221345" cy="445452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285750" indent="-28575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>
                    <a:latin typeface="Microsoft JhengHei" panose="020B0604030504040204" charset="-120"/>
                    <a:ea typeface="Microsoft JhengHei" panose="020B0604030504040204" charset="-120"/>
                  </a:rPr>
                  <a:t>find longest missing boundary</a:t>
                </a:r>
                <a:endParaRPr lang="zh-CN" altLang="en-US" sz="2000">
                  <a:solidFill>
                    <a:srgbClr val="FF0000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</a:endParaRPr>
              </a:p>
              <a:p>
                <a:pPr marL="800100" lvl="1" indent="-34290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>
                    <a:solidFill>
                      <a:srgbClr val="0070C0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</a:rPr>
                  <a:t>在上下左右四个边界线查找最长的缺失像素界限</a:t>
                </a:r>
                <a:endParaRPr lang="zh-CN" altLang="en-US" sz="2000" b="1">
                  <a:solidFill>
                    <a:srgbClr val="0070C0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</a:endParaRPr>
              </a:p>
              <a:p>
                <a:pPr marL="800100" lvl="1" indent="-34290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>
                    <a:solidFill>
                      <a:srgbClr val="0070C0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</a:rPr>
                  <a:t>下一步根据此界限填补</a:t>
                </a:r>
                <a:endParaRPr lang="en-US" altLang="zh-CN" sz="2000" b="1">
                  <a:solidFill>
                    <a:srgbClr val="0070C0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</a:endParaRPr>
              </a:p>
              <a:p>
                <a:pPr marL="342900" indent="-342900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solidFill>
                      <a:schemeClr val="tx1"/>
                    </a:solidFill>
                    <a:latin typeface="Microsoft JhengHei" panose="020B0604030504040204" charset="-120"/>
                    <a:ea typeface="Microsoft JhengHei" panose="020B0604030504040204" charset="-120"/>
                  </a:rPr>
                  <a:t>在子图中执行</a:t>
                </a:r>
                <a:r>
                  <a:rPr lang="en-US" altLang="zh-CN" sz="2400">
                    <a:solidFill>
                      <a:schemeClr val="tx1"/>
                    </a:solidFill>
                    <a:latin typeface="Microsoft JhengHei" panose="020B0604030504040204" charset="-120"/>
                    <a:ea typeface="Microsoft JhengHei" panose="020B0604030504040204" charset="-120"/>
                  </a:rPr>
                  <a:t>seam_carving</a:t>
                </a:r>
                <a:endParaRPr lang="en-US" altLang="zh-CN" sz="2400">
                  <a:solidFill>
                    <a:schemeClr val="tx1"/>
                  </a:solidFill>
                  <a:latin typeface="Microsoft JhengHei" panose="020B0604030504040204" charset="-120"/>
                  <a:ea typeface="Microsoft JhengHei" panose="020B0604030504040204" charset="-120"/>
                </a:endParaRPr>
              </a:p>
              <a:p>
                <a:pPr marL="800100" lvl="1" indent="-342900" algn="l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>
                    <a:solidFill>
                      <a:srgbClr val="0070C0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+mn-ea"/>
                  </a:rPr>
                  <a:t>注意要找到非穿透</a:t>
                </a:r>
                <a:r>
                  <a:rPr lang="en-US" altLang="zh-CN" sz="2000" b="1">
                    <a:solidFill>
                      <a:srgbClr val="0070C0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+mn-ea"/>
                  </a:rPr>
                  <a:t>seam</a:t>
                </a:r>
                <a:r>
                  <a:rPr lang="zh-CN" altLang="en-US" sz="2000" b="1">
                    <a:solidFill>
                      <a:srgbClr val="0070C0"/>
                    </a:solidFill>
                    <a:latin typeface="Microsoft JhengHei" panose="020B0604030504040204" charset="-120"/>
                    <a:ea typeface="宋体" panose="02010600030101010101" pitchFamily="2" charset="-122"/>
                    <a:cs typeface="Microsoft JhengHei" panose="020B0604030504040204" charset="-120"/>
                    <a:sym typeface="+mn-ea"/>
                  </a:rPr>
                  <a:t>（即</a:t>
                </a:r>
                <a:r>
                  <a:rPr lang="en-US" altLang="zh-CN" sz="2000" b="1">
                    <a:solidFill>
                      <a:srgbClr val="0070C0"/>
                    </a:solidFill>
                    <a:latin typeface="Microsoft JhengHei" panose="020B0604030504040204" charset="-120"/>
                    <a:ea typeface="宋体" panose="02010600030101010101" pitchFamily="2" charset="-122"/>
                    <a:cs typeface="Microsoft JhengHei" panose="020B0604030504040204" charset="-120"/>
                    <a:sym typeface="+mn-ea"/>
                  </a:rPr>
                  <a:t>seam</a:t>
                </a:r>
                <a:r>
                  <a:rPr lang="zh-CN" altLang="en-US" sz="2000" b="1">
                    <a:solidFill>
                      <a:srgbClr val="0070C0"/>
                    </a:solidFill>
                    <a:latin typeface="Microsoft JhengHei" panose="020B0604030504040204" charset="-120"/>
                    <a:ea typeface="宋体" panose="02010600030101010101" pitchFamily="2" charset="-122"/>
                    <a:cs typeface="Microsoft JhengHei" panose="020B0604030504040204" charset="-120"/>
                    <a:sym typeface="+mn-ea"/>
                  </a:rPr>
                  <a:t>上不能有缺失像素）</a:t>
                </a:r>
                <a:endParaRPr lang="zh-CN" altLang="en-US" sz="2000" b="1">
                  <a:solidFill>
                    <a:srgbClr val="0070C0"/>
                  </a:solidFill>
                  <a:latin typeface="Microsoft JhengHei" panose="020B0604030504040204" charset="-120"/>
                  <a:ea typeface="宋体" panose="02010600030101010101" pitchFamily="2" charset="-122"/>
                  <a:cs typeface="Microsoft JhengHei" panose="020B0604030504040204" charset="-120"/>
                  <a:sym typeface="+mn-ea"/>
                </a:endParaRPr>
              </a:p>
              <a:p>
                <a:pPr marL="800100" lvl="1" indent="-342900" algn="l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>
                    <a:solidFill>
                      <a:srgbClr val="0070C0"/>
                    </a:solidFill>
                    <a:latin typeface="Microsoft JhengHei" panose="020B0604030504040204" charset="-120"/>
                    <a:ea typeface="宋体" panose="02010600030101010101" pitchFamily="2" charset="-122"/>
                    <a:cs typeface="Microsoft JhengHei" panose="020B0604030504040204" charset="-120"/>
                    <a:sym typeface="+mn-ea"/>
                  </a:rPr>
                  <a:t>然后在图像中插入一个垂直</a:t>
                </a:r>
                <a:r>
                  <a:rPr lang="en-US" altLang="zh-CN" sz="2000" b="1">
                    <a:solidFill>
                      <a:srgbClr val="0070C0"/>
                    </a:solidFill>
                    <a:latin typeface="Microsoft JhengHei" panose="020B0604030504040204" charset="-120"/>
                    <a:ea typeface="宋体" panose="02010600030101010101" pitchFamily="2" charset="-122"/>
                    <a:cs typeface="Microsoft JhengHei" panose="020B0604030504040204" charset="-120"/>
                    <a:sym typeface="+mn-ea"/>
                  </a:rPr>
                  <a:t>/</a:t>
                </a:r>
                <a:r>
                  <a:rPr lang="zh-CN" altLang="en-US" sz="2000" b="1">
                    <a:solidFill>
                      <a:srgbClr val="0070C0"/>
                    </a:solidFill>
                    <a:latin typeface="Microsoft JhengHei" panose="020B0604030504040204" charset="-120"/>
                    <a:ea typeface="宋体" panose="02010600030101010101" pitchFamily="2" charset="-122"/>
                    <a:cs typeface="Microsoft JhengHei" panose="020B0604030504040204" charset="-120"/>
                    <a:sym typeface="+mn-ea"/>
                  </a:rPr>
                  <a:t>水平的非穿透缝隙</a:t>
                </a:r>
                <a:endParaRPr lang="zh-CN" altLang="en-US" sz="2000" b="1">
                  <a:solidFill>
                    <a:srgbClr val="0070C0"/>
                  </a:solidFill>
                  <a:latin typeface="Microsoft JhengHei" panose="020B0604030504040204" charset="-120"/>
                  <a:ea typeface="宋体" panose="02010600030101010101" pitchFamily="2" charset="-122"/>
                  <a:cs typeface="Microsoft JhengHei" panose="020B0604030504040204" charset="-120"/>
                  <a:sym typeface="+mn-ea"/>
                </a:endParaRPr>
              </a:p>
              <a:p>
                <a:pPr marL="800100" lvl="1" indent="-342900" algn="l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>
                    <a:solidFill>
                      <a:srgbClr val="0070C0"/>
                    </a:solidFill>
                    <a:latin typeface="Microsoft JhengHei" panose="020B0604030504040204" charset="-120"/>
                    <a:ea typeface="宋体" panose="02010600030101010101" pitchFamily="2" charset="-122"/>
                    <a:cs typeface="Microsoft JhengHei" panose="020B0604030504040204" charset="-120"/>
                    <a:sym typeface="+mn-ea"/>
                  </a:rPr>
                  <a:t>位移场</a:t>
                </a:r>
                <a:r>
                  <a:rPr lang="en-US" altLang="zh-CN" sz="2000" b="1">
                    <a:solidFill>
                      <a:srgbClr val="0070C0"/>
                    </a:solidFill>
                    <a:latin typeface="Microsoft JhengHei" panose="020B0604030504040204" charset="-120"/>
                    <a:ea typeface="宋体" panose="02010600030101010101" pitchFamily="2" charset="-122"/>
                    <a:cs typeface="Microsoft JhengHei" panose="020B0604030504040204" charset="-120"/>
                    <a:sym typeface="+mn-ea"/>
                  </a:rPr>
                  <a:t>U   </a:t>
                </a:r>
                <a:r>
                  <a:rPr lang="zh-CN" altLang="en-US" sz="2000" b="1">
                    <a:solidFill>
                      <a:srgbClr val="0070C0"/>
                    </a:solidFill>
                    <a:latin typeface="Microsoft JhengHei" panose="020B0604030504040204" charset="-120"/>
                    <a:ea typeface="宋体" panose="02010600030101010101" pitchFamily="2" charset="-122"/>
                    <a:cs typeface="Microsoft JhengHei" panose="020B0604030504040204" charset="-120"/>
                    <a:sym typeface="+mn-ea"/>
                  </a:rPr>
                  <a:t>像素右移</a:t>
                </a:r>
                <a:r>
                  <a:rPr lang="en-US" altLang="zh-CN" sz="2000" b="1">
                    <a:solidFill>
                      <a:srgbClr val="0070C0"/>
                    </a:solidFill>
                    <a:latin typeface="Microsoft JhengHei" panose="020B0604030504040204" charset="-120"/>
                    <a:ea typeface="宋体" panose="02010600030101010101" pitchFamily="2" charset="-122"/>
                    <a:cs typeface="Microsoft JhengHei" panose="020B0604030504040204" charset="-120"/>
                    <a:sym typeface="+mn-ea"/>
                  </a:rPr>
                  <a:t>U=(-1,0)...</a:t>
                </a:r>
                <a:endParaRPr lang="en-US" altLang="zh-CN" sz="2000" b="1">
                  <a:solidFill>
                    <a:srgbClr val="0070C0"/>
                  </a:solidFill>
                  <a:latin typeface="Microsoft JhengHei" panose="020B0604030504040204" charset="-120"/>
                  <a:ea typeface="宋体" panose="02010600030101010101" pitchFamily="2" charset="-122"/>
                  <a:cs typeface="Microsoft JhengHei" panose="020B0604030504040204" charset="-120"/>
                  <a:sym typeface="+mn-ea"/>
                </a:endParaRPr>
              </a:p>
              <a:p>
                <a:pPr marL="800100" lvl="1" indent="-342900" algn="l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>
                    <a:solidFill>
                      <a:srgbClr val="0070C0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</a:rPr>
                  <a:t>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0070C0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70C0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𝑰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70C0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𝒐𝒖𝒕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70C0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b="1" i="1">
                        <a:solidFill>
                          <a:srgbClr val="0070C0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𝒙</m:t>
                    </m:r>
                    <m:r>
                      <a:rPr lang="en-US" altLang="zh-CN" sz="2000" b="1" i="1">
                        <a:solidFill>
                          <a:srgbClr val="0070C0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)=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0070C0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70C0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𝑰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70C0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𝒊𝒏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70C0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b="1" i="1">
                        <a:solidFill>
                          <a:srgbClr val="0070C0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𝒙</m:t>
                    </m:r>
                    <m:r>
                      <a:rPr lang="en-US" altLang="zh-CN" sz="2000" b="1" i="1">
                        <a:solidFill>
                          <a:srgbClr val="0070C0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+</m:t>
                    </m:r>
                    <m:r>
                      <a:rPr lang="en-US" altLang="zh-CN" sz="2000" b="1" i="1">
                        <a:solidFill>
                          <a:srgbClr val="0070C0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𝒖</m:t>
                    </m:r>
                    <m:r>
                      <a:rPr lang="en-US" altLang="zh-CN" sz="2000" b="1" i="1">
                        <a:solidFill>
                          <a:srgbClr val="0070C0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b="1" i="1">
                        <a:solidFill>
                          <a:srgbClr val="0070C0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𝒙</m:t>
                    </m:r>
                    <m:r>
                      <a:rPr lang="en-US" altLang="zh-CN" sz="2000" b="1" i="1">
                        <a:solidFill>
                          <a:srgbClr val="0070C0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))</m:t>
                    </m:r>
                  </m:oMath>
                </a14:m>
                <a:r>
                  <a:rPr lang="zh-CN" altLang="en-US" sz="2000" b="1">
                    <a:solidFill>
                      <a:srgbClr val="0070C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，其中</a:t>
                </a:r>
                <a:r>
                  <a:rPr lang="en-US" altLang="zh-CN" sz="2000" b="1">
                    <a:solidFill>
                      <a:srgbClr val="0070C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x=(x,y)</a:t>
                </a:r>
                <a:r>
                  <a:rPr lang="zh-CN" altLang="en-US" sz="2000" b="1">
                    <a:solidFill>
                      <a:srgbClr val="0070C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表示输出的像素坐标</a:t>
                </a:r>
                <a:endParaRPr lang="zh-CN" altLang="en-US" sz="2000" b="1">
                  <a:solidFill>
                    <a:srgbClr val="0070C0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marL="1257300" lvl="2" indent="-342900" algn="l">
                  <a:lnSpc>
                    <a:spcPct val="16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>
                    <a:solidFill>
                      <a:srgbClr val="0070C0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因此，我们可以从输出图像还原至原图像</a:t>
                </a:r>
                <a:endParaRPr lang="en-US" altLang="zh-CN" sz="2000" b="1">
                  <a:solidFill>
                    <a:srgbClr val="0070C0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400">
                  <a:solidFill>
                    <a:schemeClr val="tx1"/>
                  </a:solidFill>
                  <a:latin typeface="Microsoft JhengHei" panose="020B0604030504040204" charset="-120"/>
                  <a:ea typeface="Microsoft JhengHei" panose="020B0604030504040204" charset="-120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sz="2000">
                  <a:solidFill>
                    <a:srgbClr val="FF0000"/>
                  </a:solidFill>
                  <a:latin typeface="Microsoft JhengHei" panose="020B0604030504040204" charset="-120"/>
                  <a:ea typeface="Microsoft JhengHei" panose="020B0604030504040204" charset="-120"/>
                </a:endParaRPr>
              </a:p>
              <a:p>
                <a:pPr indent="457200">
                  <a:buFont typeface="Arial" panose="020B0604020202020204" pitchFamily="34" charset="0"/>
                  <a:buNone/>
                </a:pPr>
                <a:endParaRPr lang="en-US" altLang="zh-CN" sz="2000">
                  <a:solidFill>
                    <a:srgbClr val="FF0000"/>
                  </a:solidFill>
                  <a:latin typeface="Microsoft JhengHei" panose="020B0604030504040204" charset="-120"/>
                  <a:ea typeface="Microsoft JhengHei" panose="020B0604030504040204" charset="-120"/>
                </a:endParaRPr>
              </a:p>
              <a:p>
                <a:pPr indent="457200">
                  <a:buFont typeface="Arial" panose="020B0604020202020204" pitchFamily="34" charset="0"/>
                  <a:buNone/>
                </a:pPr>
                <a:endParaRPr lang="zh-CN" altLang="en-US" sz="2400">
                  <a:solidFill>
                    <a:schemeClr val="tx1"/>
                  </a:solidFill>
                  <a:latin typeface="Microsoft JhengHei" panose="020B0604030504040204" charset="-120"/>
                  <a:ea typeface="Microsoft JhengHei" panose="020B0604030504040204" charset="-120"/>
                </a:endParaRPr>
              </a:p>
            </p:txBody>
          </p:sp>
        </mc:Choice>
        <mc:Fallback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30" y="1139190"/>
                <a:ext cx="8221345" cy="4454525"/>
              </a:xfrm>
              <a:prstGeom prst="rect">
                <a:avLst/>
              </a:prstGeom>
              <a:blipFill rotWithShape="1">
                <a:blip r:embed="rId1"/>
                <a:stretch>
                  <a:fillRect b="-395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图片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205" y="1616710"/>
            <a:ext cx="3265805" cy="2996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202191"/>
            <a:ext cx="12193200" cy="800050"/>
            <a:chOff x="-1" y="202191"/>
            <a:chExt cx="12193200" cy="800050"/>
          </a:xfrm>
        </p:grpSpPr>
        <p:grpSp>
          <p:nvGrpSpPr>
            <p:cNvPr id="3" name="组合 2"/>
            <p:cNvGrpSpPr/>
            <p:nvPr/>
          </p:nvGrpSpPr>
          <p:grpSpPr>
            <a:xfrm>
              <a:off x="-1" y="957421"/>
              <a:ext cx="12193200" cy="44820"/>
              <a:chOff x="1773217" y="5185185"/>
              <a:chExt cx="8645561" cy="44820"/>
            </a:xfrm>
          </p:grpSpPr>
          <p:cxnSp>
            <p:nvCxnSpPr>
              <p:cNvPr id="50" name="直接连接符 49"/>
              <p:cNvCxnSpPr/>
              <p:nvPr userDrawn="1"/>
            </p:nvCxnSpPr>
            <p:spPr>
              <a:xfrm>
                <a:off x="1773218" y="5185185"/>
                <a:ext cx="8645560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 userDrawn="1"/>
            </p:nvCxnSpPr>
            <p:spPr>
              <a:xfrm>
                <a:off x="1773217" y="5230005"/>
                <a:ext cx="864556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文本框 3"/>
            <p:cNvSpPr txBox="1"/>
            <p:nvPr/>
          </p:nvSpPr>
          <p:spPr>
            <a:xfrm>
              <a:off x="158534" y="202191"/>
              <a:ext cx="508044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accent1"/>
                  </a:solidFill>
                  <a:latin typeface="Goudy Old Style" panose="02020502050305020303" charset="0"/>
                  <a:ea typeface="字魂59号-创粗黑" panose="00000500000000000000" pitchFamily="2" charset="-122"/>
                  <a:cs typeface="Goudy Old Style" panose="02020502050305020303" charset="0"/>
                </a:rPr>
                <a:t>Local Warping</a:t>
              </a:r>
              <a:endParaRPr lang="zh-CN" altLang="en-US" sz="3600" b="1" dirty="0">
                <a:solidFill>
                  <a:schemeClr val="accent1"/>
                </a:solidFill>
                <a:latin typeface="Goudy Old Style" panose="02020502050305020303" charset="0"/>
                <a:ea typeface="字魂59号-创粗黑" panose="00000500000000000000" pitchFamily="2" charset="-122"/>
                <a:cs typeface="Goudy Old Style" panose="02020502050305020303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577572" y="414393"/>
              <a:ext cx="4750912" cy="275671"/>
              <a:chOff x="7104504" y="2125822"/>
              <a:chExt cx="4750912" cy="275671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7284014" y="2125822"/>
                <a:ext cx="4571402" cy="275671"/>
                <a:chOff x="1744535" y="2710927"/>
                <a:chExt cx="9366322" cy="718073"/>
              </a:xfrm>
            </p:grpSpPr>
            <p:cxnSp>
              <p:nvCxnSpPr>
                <p:cNvPr id="27" name="直接连接符 26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 userDrawn="1"/>
              </p:nvCxnSpPr>
              <p:spPr>
                <a:xfrm flipH="1">
                  <a:off x="678986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 userDrawn="1"/>
              </p:nvCxnSpPr>
              <p:spPr>
                <a:xfrm flipH="1">
                  <a:off x="715025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 userDrawn="1"/>
              </p:nvCxnSpPr>
              <p:spPr>
                <a:xfrm flipH="1">
                  <a:off x="750704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 userDrawn="1"/>
              </p:nvCxnSpPr>
              <p:spPr>
                <a:xfrm flipH="1">
                  <a:off x="786742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 userDrawn="1"/>
              </p:nvCxnSpPr>
              <p:spPr>
                <a:xfrm flipH="1">
                  <a:off x="822780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 userDrawn="1"/>
              </p:nvCxnSpPr>
              <p:spPr>
                <a:xfrm flipH="1">
                  <a:off x="858819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 userDrawn="1"/>
              </p:nvCxnSpPr>
              <p:spPr>
                <a:xfrm flipH="1">
                  <a:off x="894857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 userDrawn="1"/>
              </p:nvCxnSpPr>
              <p:spPr>
                <a:xfrm flipH="1">
                  <a:off x="930895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 userDrawn="1"/>
              </p:nvCxnSpPr>
              <p:spPr>
                <a:xfrm flipH="1">
                  <a:off x="966933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 userDrawn="1"/>
              </p:nvCxnSpPr>
              <p:spPr>
                <a:xfrm flipH="1">
                  <a:off x="1002971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 userDrawn="1"/>
              </p:nvCxnSpPr>
              <p:spPr>
                <a:xfrm flipH="1">
                  <a:off x="1039009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" name="直接连接符 23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/>
            <p:cNvGrpSpPr/>
            <p:nvPr/>
          </p:nvGrpSpPr>
          <p:grpSpPr>
            <a:xfrm>
              <a:off x="9152593" y="410236"/>
              <a:ext cx="2817867" cy="275671"/>
              <a:chOff x="7104504" y="2125822"/>
              <a:chExt cx="2817867" cy="275671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7284014" y="2125822"/>
                <a:ext cx="2638357" cy="275671"/>
                <a:chOff x="1744535" y="2710927"/>
                <a:chExt cx="5405715" cy="718073"/>
              </a:xfrm>
            </p:grpSpPr>
            <p:cxnSp>
              <p:nvCxnSpPr>
                <p:cNvPr id="11" name="直接连接符 10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" name="直接连接符 7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4" name="直接连接符 53"/>
          <p:cNvCxnSpPr/>
          <p:nvPr/>
        </p:nvCxnSpPr>
        <p:spPr>
          <a:xfrm>
            <a:off x="1270" y="6297454"/>
            <a:ext cx="12192000" cy="0"/>
          </a:xfrm>
          <a:prstGeom prst="line">
            <a:avLst/>
          </a:prstGeom>
          <a:ln cap="rnd">
            <a:solidFill>
              <a:schemeClr val="accent1">
                <a:lumMod val="60000"/>
                <a:lumOff val="40000"/>
              </a:schemeClr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/>
              <p:cNvSpPr txBox="1"/>
              <p:nvPr/>
            </p:nvSpPr>
            <p:spPr>
              <a:xfrm>
                <a:off x="227330" y="1139190"/>
                <a:ext cx="8221345" cy="494220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>
                    <a:latin typeface="Microsoft JhengHei" panose="020B0604030504040204" charset="-120"/>
                    <a:ea typeface="Microsoft JhengHei" panose="020B0604030504040204" charset="-120"/>
                  </a:rPr>
                  <a:t>insert a seam</a:t>
                </a:r>
                <a:endParaRPr lang="en-US" altLang="zh-CN" sz="2400">
                  <a:latin typeface="Microsoft JhengHei" panose="020B0604030504040204" charset="-120"/>
                  <a:ea typeface="Microsoft JhengHei" panose="020B0604030504040204" charset="-120"/>
                </a:endParaRPr>
              </a:p>
              <a:p>
                <a:pPr indent="45720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 sz="2000">
                    <a:solidFill>
                      <a:srgbClr val="FF0000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</a:rPr>
                  <a:t>能量</a:t>
                </a:r>
                <a:r>
                  <a:rPr lang="zh-CN" altLang="en-US" sz="2000">
                    <a:solidFill>
                      <a:srgbClr val="FF0000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</a:rPr>
                  <a:t>公式</a:t>
                </a:r>
                <a:endParaRPr lang="zh-CN" altLang="en-US" sz="2000">
                  <a:solidFill>
                    <a:srgbClr val="FF0000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𝑒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𝐼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)=|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𝜕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𝐼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)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𝜕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𝑥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)</m:t>
                        </m:r>
                      </m:den>
                    </m:f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|+|</m:t>
                    </m:r>
                    <m:f>
                      <m:f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𝜕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𝐼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)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𝜕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𝑦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sz="2000">
                    <a:solidFill>
                      <a:schemeClr val="tx1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</a:rPr>
                  <a:t>|</a:t>
                </a:r>
                <a:endParaRPr lang="en-US" altLang="zh-CN" sz="2000">
                  <a:solidFill>
                    <a:schemeClr val="tx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𝑠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∗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=</m:t>
                    </m:r>
                    <m:sPre>
                      <m:sPre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</m:ctrlPr>
                      </m:sPrePr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𝑠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𝑚𝑖𝑛</m:t>
                        </m:r>
                      </m:sup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𝐸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𝑠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)=</m:t>
                        </m:r>
                        <m:sPre>
                          <m:sPre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Microsoft JhengHei" panose="020B0604030504040204" charset="-120"/>
                                <a:cs typeface="Cambria Math" panose="02040503050406030204" charset="0"/>
                              </a:rPr>
                            </m:ctrlPr>
                          </m:sPrePr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Microsoft JhengHei" panose="020B0604030504040204" charset="-120"/>
                                <a:cs typeface="Cambria Math" panose="02040503050406030204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Microsoft JhengHei" panose="020B0604030504040204" charset="-120"/>
                                <a:cs typeface="Cambria Math" panose="02040503050406030204" charset="0"/>
                              </a:rPr>
                              <m:t>𝑚𝑖𝑛</m:t>
                            </m:r>
                          </m:sup>
                          <m:e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Microsoft JhengHei" panose="020B0604030504040204" charset="-120"/>
                                    <a:cs typeface="Cambria Math" panose="02040503050406030204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Microsoft JhengHei" panose="020B0604030504040204" charset="-120"/>
                                    <a:cs typeface="Cambria Math" panose="02040503050406030204" charset="0"/>
                                  </a:rPr>
                                  <m:t>𝑖</m:t>
                                </m:r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Microsoft JhengHei" panose="020B0604030504040204" charset="-120"/>
                                    <a:cs typeface="Cambria Math" panose="02040503050406030204" charset="0"/>
                                  </a:rPr>
                                  <m:t>=</m:t>
                                </m:r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Microsoft JhengHei" panose="020B0604030504040204" charset="-120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Microsoft JhengHei" panose="020B0604030504040204" charset="-120"/>
                                    <a:cs typeface="Cambria Math" panose="02040503050406030204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Microsoft JhengHei" panose="020B0604030504040204" charset="-120"/>
                                    <a:cs typeface="Cambria Math" panose="02040503050406030204" charset="0"/>
                                  </a:rPr>
                                  <m:t>𝑒</m:t>
                                </m:r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Microsoft JhengHei" panose="020B0604030504040204" charset="-120"/>
                                    <a:cs typeface="Cambria Math" panose="02040503050406030204" charset="0"/>
                                  </a:rPr>
                                  <m:t>(</m:t>
                                </m:r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Microsoft JhengHei" panose="020B0604030504040204" charset="-120"/>
                                    <a:cs typeface="Cambria Math" panose="02040503050406030204" charset="0"/>
                                  </a:rPr>
                                  <m:t>𝐼</m:t>
                                </m:r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Microsoft JhengHei" panose="020B0604030504040204" charset="-120"/>
                                    <a:cs typeface="Cambria Math" panose="0204050305040603020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ea typeface="Microsoft JhengHei" panose="020B0604030504040204" charset="-120"/>
                                        <a:cs typeface="Cambria Math" panose="0204050305040603020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ea typeface="Microsoft JhengHei" panose="020B0604030504040204" charset="-120"/>
                                        <a:cs typeface="Cambria Math" panose="02040503050406030204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  <a:ea typeface="Microsoft JhengHei" panose="020B0604030504040204" charset="-120"/>
                                        <a:cs typeface="Cambria Math" panose="0204050305040603020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Microsoft JhengHei" panose="020B0604030504040204" charset="-120"/>
                                    <a:cs typeface="Cambria Math" panose="02040503050406030204" charset="0"/>
                                  </a:rPr>
                                  <m:t>))</m:t>
                                </m:r>
                              </m:e>
                            </m:nary>
                          </m:e>
                        </m:sPre>
                      </m:e>
                    </m:sPre>
                  </m:oMath>
                </a14:m>
                <a:r>
                  <a:rPr lang="en-US" altLang="zh-CN" sz="2000">
                    <a:solidFill>
                      <a:schemeClr val="tx1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</a:rPr>
                  <a:t>   </a:t>
                </a:r>
                <a:r>
                  <a:rPr lang="zh-CN" altLang="en-US" sz="2000">
                    <a:solidFill>
                      <a:schemeClr val="tx1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</a:rPr>
                  <a:t>一条</a:t>
                </a:r>
                <a:r>
                  <a:rPr lang="en-US" altLang="zh-CN" sz="2000">
                    <a:solidFill>
                      <a:schemeClr val="tx1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</a:rPr>
                  <a:t>seam</a:t>
                </a:r>
                <a:endParaRPr lang="en-US" altLang="zh-CN" sz="2000">
                  <a:solidFill>
                    <a:schemeClr val="tx1"/>
                  </a:solidFill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𝑀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𝑖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𝑗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𝑒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𝑖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𝑗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)+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𝑚𝑖𝑛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𝑀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𝑖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𝑗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),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𝑀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𝑖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𝑗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),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𝑀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𝑖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𝑗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+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))</m:t>
                    </m:r>
                  </m:oMath>
                </a14:m>
                <a:endParaRPr lang="en-US" altLang="zh-CN" sz="2000" i="1">
                  <a:solidFill>
                    <a:schemeClr val="tx1"/>
                  </a:solidFill>
                  <a:latin typeface="Cambria Math" panose="02040503050406030204" charset="0"/>
                  <a:ea typeface="Microsoft JhengHei" panose="020B0604030504040204" charset="-120"/>
                  <a:cs typeface="Cambria Math" panose="0204050305040603020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solidFill>
                      <a:schemeClr val="tx1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</a:rPr>
                  <a:t>使用</a:t>
                </a:r>
                <a:r>
                  <a:rPr lang="en-US" altLang="zh-CN" sz="2000">
                    <a:solidFill>
                      <a:schemeClr val="tx1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</a:rPr>
                  <a:t>DP</a:t>
                </a:r>
                <a:r>
                  <a:rPr lang="zh-CN" altLang="en-US" sz="2000">
                    <a:solidFill>
                      <a:schemeClr val="tx1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</a:rPr>
                  <a:t>求解能量总和最小的</a:t>
                </a:r>
                <a:r>
                  <a:rPr lang="en-US" altLang="zh-CN" sz="2000">
                    <a:solidFill>
                      <a:schemeClr val="tx1"/>
                    </a:solidFill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</a:rPr>
                  <a:t>seam</a:t>
                </a:r>
                <a:endParaRPr lang="zh-CN" altLang="en-US" sz="240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>
                    <a:solidFill>
                      <a:schemeClr val="tx1"/>
                    </a:solidFill>
                    <a:latin typeface="Microsoft JhengHei" panose="020B0604030504040204" charset="-120"/>
                    <a:ea typeface="Microsoft JhengHei" panose="020B0604030504040204" charset="-120"/>
                  </a:rPr>
                  <a:t>shift pixel</a:t>
                </a:r>
                <a:endParaRPr lang="en-US" altLang="zh-CN" sz="2400">
                  <a:solidFill>
                    <a:schemeClr val="tx1"/>
                  </a:solidFill>
                  <a:latin typeface="Microsoft JhengHei" panose="020B0604030504040204" charset="-120"/>
                  <a:ea typeface="Microsoft JhengHei" panose="020B0604030504040204" charset="-120"/>
                </a:endParaRPr>
              </a:p>
              <a:p>
                <a:pPr marL="800100" lvl="1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+mn-ea"/>
                  </a:rPr>
                  <a:t>右侧：垂直</a:t>
                </a:r>
                <a:r>
                  <a:rPr lang="en-US" altLang="zh-CN" sz="2000"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+mn-ea"/>
                  </a:rPr>
                  <a:t>seam</a:t>
                </a:r>
                <a:r>
                  <a:rPr lang="zh-CN" altLang="en-US" sz="2000"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+mn-ea"/>
                  </a:rPr>
                  <a:t>右侧右移</a:t>
                </a:r>
                <a:r>
                  <a:rPr lang="en-US" altLang="zh-CN" sz="2000"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+mn-ea"/>
                  </a:rPr>
                  <a:t>           </a:t>
                </a:r>
                <a:r>
                  <a:rPr lang="zh-CN" altLang="en-US" sz="2000"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+mn-ea"/>
                  </a:rPr>
                  <a:t>左侧：垂直</a:t>
                </a:r>
                <a:r>
                  <a:rPr lang="en-US" altLang="zh-CN" sz="2000"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+mn-ea"/>
                  </a:rPr>
                  <a:t>seam</a:t>
                </a:r>
                <a:r>
                  <a:rPr lang="zh-CN" altLang="en-US" sz="2000"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+mn-ea"/>
                  </a:rPr>
                  <a:t>左侧左移</a:t>
                </a:r>
                <a:endParaRPr lang="zh-CN" altLang="en-US" sz="2000">
                  <a:latin typeface="Microsoft JhengHei" panose="020B0604030504040204" charset="-120"/>
                  <a:ea typeface="Microsoft JhengHei" panose="020B0604030504040204" charset="-120"/>
                  <a:cs typeface="Microsoft JhengHei" panose="020B0604030504040204" charset="-120"/>
                  <a:sym typeface="+mn-ea"/>
                </a:endParaRPr>
              </a:p>
              <a:p>
                <a:pPr marL="800100" lvl="1" indent="-3429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+mn-ea"/>
                  </a:rPr>
                  <a:t>上侧：水平</a:t>
                </a:r>
                <a:r>
                  <a:rPr lang="en-US" altLang="zh-CN" sz="2000"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+mn-ea"/>
                  </a:rPr>
                  <a:t>seam</a:t>
                </a:r>
                <a:r>
                  <a:rPr lang="zh-CN" altLang="en-US" sz="2000"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+mn-ea"/>
                  </a:rPr>
                  <a:t>上侧上移</a:t>
                </a:r>
                <a:r>
                  <a:rPr lang="en-US" altLang="zh-CN" sz="2000"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+mn-ea"/>
                  </a:rPr>
                  <a:t>           </a:t>
                </a:r>
                <a:r>
                  <a:rPr lang="zh-CN" altLang="en-US" sz="2000"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+mn-ea"/>
                  </a:rPr>
                  <a:t>下侧：垂直</a:t>
                </a:r>
                <a:r>
                  <a:rPr lang="en-US" altLang="zh-CN" sz="2000"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+mn-ea"/>
                  </a:rPr>
                  <a:t>seam</a:t>
                </a:r>
                <a:r>
                  <a:rPr lang="zh-CN" altLang="en-US" sz="2000">
                    <a:latin typeface="Microsoft JhengHei" panose="020B0604030504040204" charset="-120"/>
                    <a:ea typeface="Microsoft JhengHei" panose="020B0604030504040204" charset="-120"/>
                    <a:cs typeface="Microsoft JhengHei" panose="020B0604030504040204" charset="-120"/>
                    <a:sym typeface="+mn-ea"/>
                  </a:rPr>
                  <a:t>下侧下移</a:t>
                </a:r>
                <a:endParaRPr lang="zh-CN" altLang="en-US" sz="240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2400">
                  <a:solidFill>
                    <a:schemeClr val="tx1"/>
                  </a:solidFill>
                  <a:latin typeface="Microsoft JhengHei" panose="020B0604030504040204" charset="-120"/>
                  <a:ea typeface="Microsoft JhengHei" panose="020B0604030504040204" charset="-120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altLang="zh-CN" sz="2000">
                  <a:solidFill>
                    <a:srgbClr val="FF0000"/>
                  </a:solidFill>
                  <a:latin typeface="Microsoft JhengHei" panose="020B0604030504040204" charset="-120"/>
                  <a:ea typeface="Microsoft JhengHei" panose="020B0604030504040204" charset="-120"/>
                </a:endParaRPr>
              </a:p>
              <a:p>
                <a:pPr indent="457200">
                  <a:buFont typeface="Arial" panose="020B0604020202020204" pitchFamily="34" charset="0"/>
                  <a:buNone/>
                </a:pPr>
                <a:endParaRPr lang="en-US" altLang="zh-CN" sz="2000">
                  <a:solidFill>
                    <a:srgbClr val="FF0000"/>
                  </a:solidFill>
                  <a:latin typeface="Microsoft JhengHei" panose="020B0604030504040204" charset="-120"/>
                  <a:ea typeface="Microsoft JhengHei" panose="020B0604030504040204" charset="-120"/>
                </a:endParaRPr>
              </a:p>
              <a:p>
                <a:pPr indent="457200">
                  <a:buFont typeface="Arial" panose="020B0604020202020204" pitchFamily="34" charset="0"/>
                  <a:buNone/>
                </a:pPr>
                <a:endParaRPr lang="zh-CN" altLang="en-US" sz="2400">
                  <a:solidFill>
                    <a:schemeClr val="tx1"/>
                  </a:solidFill>
                  <a:latin typeface="Microsoft JhengHei" panose="020B0604030504040204" charset="-120"/>
                  <a:ea typeface="Microsoft JhengHei" panose="020B0604030504040204" charset="-120"/>
                </a:endParaRPr>
              </a:p>
            </p:txBody>
          </p:sp>
        </mc:Choice>
        <mc:Fallback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30" y="1139190"/>
                <a:ext cx="8221345" cy="4942205"/>
              </a:xfrm>
              <a:prstGeom prst="rect">
                <a:avLst/>
              </a:prstGeom>
              <a:blipFill rotWithShape="1">
                <a:blip r:embed="rId1"/>
                <a:stretch>
                  <a:fillRect b="-298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205" y="1264920"/>
            <a:ext cx="3519805" cy="3270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53705" y="1250315"/>
            <a:ext cx="4138295" cy="241935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1" y="202191"/>
            <a:ext cx="12193200" cy="800050"/>
            <a:chOff x="-1" y="202191"/>
            <a:chExt cx="12193200" cy="800050"/>
          </a:xfrm>
        </p:grpSpPr>
        <p:grpSp>
          <p:nvGrpSpPr>
            <p:cNvPr id="3" name="组合 2"/>
            <p:cNvGrpSpPr/>
            <p:nvPr/>
          </p:nvGrpSpPr>
          <p:grpSpPr>
            <a:xfrm>
              <a:off x="-1" y="957421"/>
              <a:ext cx="12193200" cy="44820"/>
              <a:chOff x="1773217" y="5185185"/>
              <a:chExt cx="8645561" cy="44820"/>
            </a:xfrm>
          </p:grpSpPr>
          <p:cxnSp>
            <p:nvCxnSpPr>
              <p:cNvPr id="50" name="直接连接符 49"/>
              <p:cNvCxnSpPr/>
              <p:nvPr userDrawn="1"/>
            </p:nvCxnSpPr>
            <p:spPr>
              <a:xfrm>
                <a:off x="1773218" y="5185185"/>
                <a:ext cx="8645560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 userDrawn="1"/>
            </p:nvCxnSpPr>
            <p:spPr>
              <a:xfrm>
                <a:off x="1773217" y="5230005"/>
                <a:ext cx="864556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文本框 3"/>
            <p:cNvSpPr txBox="1"/>
            <p:nvPr/>
          </p:nvSpPr>
          <p:spPr>
            <a:xfrm>
              <a:off x="158534" y="202191"/>
              <a:ext cx="508044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accent1"/>
                  </a:solidFill>
                  <a:latin typeface="Goudy Old Style" panose="02020502050305020303" charset="0"/>
                  <a:ea typeface="字魂59号-创粗黑" panose="00000500000000000000" pitchFamily="2" charset="-122"/>
                  <a:cs typeface="Goudy Old Style" panose="02020502050305020303" charset="0"/>
                </a:rPr>
                <a:t>local wrapping</a:t>
              </a:r>
              <a:r>
                <a:rPr lang="zh-CN" altLang="en-US" sz="28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</a:rPr>
                <a:t>总结</a:t>
              </a:r>
              <a:endParaRPr lang="zh-CN" altLang="en-US" sz="28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577572" y="414393"/>
              <a:ext cx="4750912" cy="275671"/>
              <a:chOff x="7104504" y="2125822"/>
              <a:chExt cx="4750912" cy="275671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7284014" y="2125822"/>
                <a:ext cx="4571402" cy="275671"/>
                <a:chOff x="1744535" y="2710927"/>
                <a:chExt cx="9366322" cy="718073"/>
              </a:xfrm>
            </p:grpSpPr>
            <p:cxnSp>
              <p:nvCxnSpPr>
                <p:cNvPr id="27" name="直接连接符 26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 userDrawn="1"/>
              </p:nvCxnSpPr>
              <p:spPr>
                <a:xfrm flipH="1">
                  <a:off x="678986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 userDrawn="1"/>
              </p:nvCxnSpPr>
              <p:spPr>
                <a:xfrm flipH="1">
                  <a:off x="715025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 userDrawn="1"/>
              </p:nvCxnSpPr>
              <p:spPr>
                <a:xfrm flipH="1">
                  <a:off x="750704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 userDrawn="1"/>
              </p:nvCxnSpPr>
              <p:spPr>
                <a:xfrm flipH="1">
                  <a:off x="786742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 userDrawn="1"/>
              </p:nvCxnSpPr>
              <p:spPr>
                <a:xfrm flipH="1">
                  <a:off x="822780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 userDrawn="1"/>
              </p:nvCxnSpPr>
              <p:spPr>
                <a:xfrm flipH="1">
                  <a:off x="858819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 userDrawn="1"/>
              </p:nvCxnSpPr>
              <p:spPr>
                <a:xfrm flipH="1">
                  <a:off x="894857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 userDrawn="1"/>
              </p:nvCxnSpPr>
              <p:spPr>
                <a:xfrm flipH="1">
                  <a:off x="930895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 userDrawn="1"/>
              </p:nvCxnSpPr>
              <p:spPr>
                <a:xfrm flipH="1">
                  <a:off x="966933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 userDrawn="1"/>
              </p:nvCxnSpPr>
              <p:spPr>
                <a:xfrm flipH="1">
                  <a:off x="1002971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 userDrawn="1"/>
              </p:nvCxnSpPr>
              <p:spPr>
                <a:xfrm flipH="1">
                  <a:off x="1039009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" name="直接连接符 23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/>
            <p:cNvGrpSpPr/>
            <p:nvPr/>
          </p:nvGrpSpPr>
          <p:grpSpPr>
            <a:xfrm>
              <a:off x="9152593" y="410236"/>
              <a:ext cx="2817867" cy="275671"/>
              <a:chOff x="7104504" y="2125822"/>
              <a:chExt cx="2817867" cy="275671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7284014" y="2125822"/>
                <a:ext cx="2638357" cy="275671"/>
                <a:chOff x="1744535" y="2710927"/>
                <a:chExt cx="5405715" cy="718073"/>
              </a:xfrm>
            </p:grpSpPr>
            <p:cxnSp>
              <p:nvCxnSpPr>
                <p:cNvPr id="11" name="直接连接符 10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" name="直接连接符 7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4" name="直接连接符 53"/>
          <p:cNvCxnSpPr/>
          <p:nvPr/>
        </p:nvCxnSpPr>
        <p:spPr>
          <a:xfrm>
            <a:off x="1270" y="6513989"/>
            <a:ext cx="12192000" cy="0"/>
          </a:xfrm>
          <a:prstGeom prst="line">
            <a:avLst/>
          </a:prstGeom>
          <a:ln cap="rnd">
            <a:solidFill>
              <a:schemeClr val="accent1">
                <a:lumMod val="60000"/>
                <a:lumOff val="40000"/>
              </a:schemeClr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rcRect l="3822" t="1958"/>
          <a:stretch>
            <a:fillRect/>
          </a:stretch>
        </p:blipFill>
        <p:spPr>
          <a:xfrm>
            <a:off x="8053705" y="3842385"/>
            <a:ext cx="4041775" cy="2497455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158750" y="1002030"/>
            <a:ext cx="8075295" cy="4627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Cambria Math" panose="02040503050406030204" charset="0"/>
                <a:ea typeface="Microsoft JhengHei" panose="020B0604030504040204" charset="-120"/>
                <a:cs typeface="Cambria Math" panose="02040503050406030204" charset="0"/>
              </a:rPr>
              <a:t>从上下左右四个边界限找到最长的</a:t>
            </a:r>
            <a:r>
              <a:rPr lang="en-US" altLang="zh-CN" sz="2400">
                <a:latin typeface="Cambria Math" panose="02040503050406030204" charset="0"/>
                <a:ea typeface="Microsoft JhengHei" panose="020B0604030504040204" charset="-120"/>
                <a:cs typeface="Cambria Math" panose="02040503050406030204" charset="0"/>
              </a:rPr>
              <a:t>missing boundary</a:t>
            </a:r>
            <a:endParaRPr lang="en-US" altLang="zh-CN" sz="2400">
              <a:latin typeface="Cambria Math" panose="02040503050406030204" charset="0"/>
              <a:ea typeface="Microsoft JhengHei" panose="020B0604030504040204" charset="-120"/>
              <a:cs typeface="Cambria Math" panose="02040503050406030204" charset="0"/>
            </a:endParaRPr>
          </a:p>
          <a:p>
            <a:pPr marL="285750" indent="-28575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Cambria Math" panose="02040503050406030204" charset="0"/>
                <a:ea typeface="Microsoft JhengHei" panose="020B0604030504040204" charset="-120"/>
                <a:cs typeface="Cambria Math" panose="02040503050406030204" charset="0"/>
              </a:rPr>
              <a:t>根据</a:t>
            </a:r>
            <a:r>
              <a:rPr lang="en-US" altLang="zh-CN" sz="2400">
                <a:latin typeface="Cambria Math" panose="02040503050406030204" charset="0"/>
                <a:ea typeface="Microsoft JhengHei" panose="020B0604030504040204" charset="-120"/>
                <a:cs typeface="Cambria Math" panose="02040503050406030204" charset="0"/>
              </a:rPr>
              <a:t>missing boundary</a:t>
            </a:r>
            <a:r>
              <a:rPr lang="zh-CN" altLang="en-US" sz="2400">
                <a:latin typeface="Cambria Math" panose="02040503050406030204" charset="0"/>
                <a:ea typeface="Microsoft JhengHei" panose="020B0604030504040204" charset="-120"/>
                <a:cs typeface="Cambria Math" panose="02040503050406030204" charset="0"/>
              </a:rPr>
              <a:t>得到子图</a:t>
            </a:r>
            <a:r>
              <a:rPr lang="en-US" altLang="zh-CN" sz="2400">
                <a:latin typeface="Cambria Math" panose="02040503050406030204" charset="0"/>
                <a:ea typeface="Microsoft JhengHei" panose="020B0604030504040204" charset="-120"/>
                <a:cs typeface="Cambria Math" panose="02040503050406030204" charset="0"/>
              </a:rPr>
              <a:t>,</a:t>
            </a:r>
            <a:r>
              <a:rPr lang="zh-CN" altLang="en-US" sz="2400">
                <a:latin typeface="Cambria Math" panose="02040503050406030204" charset="0"/>
                <a:ea typeface="Microsoft JhengHei" panose="020B0604030504040204" charset="-120"/>
                <a:cs typeface="Cambria Math" panose="02040503050406030204" charset="0"/>
              </a:rPr>
              <a:t>对子图执行</a:t>
            </a:r>
            <a:r>
              <a:rPr lang="en-US" altLang="zh-CN" sz="2400">
                <a:latin typeface="Cambria Math" panose="02040503050406030204" charset="0"/>
                <a:ea typeface="Microsoft JhengHei" panose="020B0604030504040204" charset="-120"/>
                <a:cs typeface="Cambria Math" panose="02040503050406030204" charset="0"/>
              </a:rPr>
              <a:t>seam_carving</a:t>
            </a:r>
            <a:endParaRPr lang="en-US" altLang="zh-CN" sz="2400">
              <a:latin typeface="Cambria Math" panose="02040503050406030204" charset="0"/>
              <a:ea typeface="Microsoft JhengHei" panose="020B0604030504040204" charset="-120"/>
              <a:cs typeface="Cambria Math" panose="02040503050406030204" charset="0"/>
            </a:endParaRPr>
          </a:p>
          <a:p>
            <a:pPr marL="285750" indent="-28575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Cambria Math" panose="02040503050406030204" charset="0"/>
                <a:ea typeface="Microsoft JhengHei" panose="020B0604030504040204" charset="-120"/>
                <a:cs typeface="Cambria Math" panose="02040503050406030204" charset="0"/>
              </a:rPr>
              <a:t>对</a:t>
            </a:r>
            <a:r>
              <a:rPr lang="en-US" altLang="zh-CN" sz="2400">
                <a:latin typeface="Cambria Math" panose="02040503050406030204" charset="0"/>
                <a:ea typeface="Microsoft JhengHei" panose="020B0604030504040204" charset="-120"/>
                <a:cs typeface="Cambria Math" panose="02040503050406030204" charset="0"/>
              </a:rPr>
              <a:t>seam</a:t>
            </a:r>
            <a:r>
              <a:rPr lang="zh-CN" altLang="en-US" sz="2400">
                <a:latin typeface="Cambria Math" panose="02040503050406030204" charset="0"/>
                <a:ea typeface="Microsoft JhengHei" panose="020B0604030504040204" charset="-120"/>
                <a:cs typeface="Cambria Math" panose="02040503050406030204" charset="0"/>
              </a:rPr>
              <a:t>一侧的像素进行移动，更新</a:t>
            </a:r>
            <a:r>
              <a:rPr lang="en-US" altLang="zh-CN" sz="2400">
                <a:latin typeface="Cambria Math" panose="02040503050406030204" charset="0"/>
                <a:ea typeface="Microsoft JhengHei" panose="020B0604030504040204" charset="-120"/>
                <a:cs typeface="Cambria Math" panose="02040503050406030204" charset="0"/>
              </a:rPr>
              <a:t>U</a:t>
            </a:r>
            <a:r>
              <a:rPr lang="zh-CN" altLang="en-US" sz="2400">
                <a:latin typeface="Cambria Math" panose="02040503050406030204" charset="0"/>
                <a:ea typeface="Microsoft JhengHei" panose="020B0604030504040204" charset="-120"/>
                <a:cs typeface="Cambria Math" panose="02040503050406030204" charset="0"/>
              </a:rPr>
              <a:t>位移场</a:t>
            </a:r>
            <a:endParaRPr lang="zh-CN" altLang="en-US" sz="2400">
              <a:latin typeface="Cambria Math" panose="02040503050406030204" charset="0"/>
              <a:ea typeface="Microsoft JhengHei" panose="020B0604030504040204" charset="-120"/>
              <a:cs typeface="Cambria Math" panose="02040503050406030204" charset="0"/>
            </a:endParaRPr>
          </a:p>
          <a:p>
            <a:pPr marL="285750" indent="-28575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Cambria Math" panose="02040503050406030204" charset="0"/>
                <a:ea typeface="Microsoft JhengHei" panose="020B0604030504040204" charset="-120"/>
                <a:cs typeface="Cambria Math" panose="02040503050406030204" charset="0"/>
              </a:rPr>
              <a:t>直至图像变成矩形，结束上述循环</a:t>
            </a:r>
            <a:r>
              <a:rPr lang="zh-CN" altLang="en-US" sz="2400">
                <a:latin typeface="Cambria Math" panose="02040503050406030204" charset="0"/>
                <a:ea typeface="Microsoft JhengHei" panose="020B0604030504040204" charset="-120"/>
                <a:cs typeface="Cambria Math" panose="02040503050406030204" charset="0"/>
              </a:rPr>
              <a:t>迭代</a:t>
            </a:r>
            <a:endParaRPr lang="zh-CN" altLang="en-US" sz="2400">
              <a:latin typeface="Cambria Math" panose="02040503050406030204" charset="0"/>
              <a:ea typeface="Microsoft JhengHei" panose="020B0604030504040204" charset="-120"/>
              <a:cs typeface="Cambria Math" panose="02040503050406030204" charset="0"/>
            </a:endParaRPr>
          </a:p>
          <a:p>
            <a:pPr marL="285750" indent="-28575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Cambria Math" panose="02040503050406030204" charset="0"/>
                <a:ea typeface="Microsoft JhengHei" panose="020B0604030504040204" charset="-120"/>
                <a:cs typeface="Cambria Math" panose="02040503050406030204" charset="0"/>
              </a:rPr>
              <a:t>在矩形图像上放置</a:t>
            </a:r>
            <a:r>
              <a:rPr lang="en-US" altLang="zh-CN" sz="2400">
                <a:latin typeface="Cambria Math" panose="02040503050406030204" charset="0"/>
                <a:ea typeface="Microsoft JhengHei" panose="020B0604030504040204" charset="-120"/>
                <a:cs typeface="Cambria Math" panose="02040503050406030204" charset="0"/>
              </a:rPr>
              <a:t>grid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，根据</a:t>
            </a:r>
            <a:r>
              <a:rPr lang="en-US" altLang="zh-CN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U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位移场</a:t>
            </a:r>
            <a:r>
              <a:rPr lang="en-US" altLang="zh-CN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warp back</a:t>
            </a:r>
            <a:r>
              <a:rPr lang="zh-CN" altLang="en-US" sz="2400">
                <a:latin typeface="Cambria Math" panose="02040503050406030204" charset="0"/>
                <a:ea typeface="宋体" panose="02010600030101010101" pitchFamily="2" charset="-122"/>
                <a:cs typeface="Cambria Math" panose="02040503050406030204" charset="0"/>
              </a:rPr>
              <a:t>原图像</a:t>
            </a:r>
            <a:endParaRPr lang="zh-CN" altLang="en-US" sz="2400">
              <a:latin typeface="Cambria Math" panose="02040503050406030204" charset="0"/>
              <a:ea typeface="Microsoft JhengHei" panose="020B0604030504040204" charset="-120"/>
              <a:cs typeface="Cambria Math" panose="0204050305040603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457200">
              <a:buFont typeface="Arial" panose="020B0604020202020204" pitchFamily="34" charset="0"/>
              <a:buNone/>
            </a:pPr>
            <a:endParaRPr lang="zh-CN" altLang="en-US" sz="24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" y="202191"/>
            <a:ext cx="12193200" cy="1198880"/>
            <a:chOff x="-1" y="202191"/>
            <a:chExt cx="12193200" cy="1198880"/>
          </a:xfrm>
        </p:grpSpPr>
        <p:grpSp>
          <p:nvGrpSpPr>
            <p:cNvPr id="3" name="组合 2"/>
            <p:cNvGrpSpPr/>
            <p:nvPr/>
          </p:nvGrpSpPr>
          <p:grpSpPr>
            <a:xfrm>
              <a:off x="-1" y="957421"/>
              <a:ext cx="12193200" cy="44820"/>
              <a:chOff x="1773217" y="5185185"/>
              <a:chExt cx="8645561" cy="44820"/>
            </a:xfrm>
          </p:grpSpPr>
          <p:cxnSp>
            <p:nvCxnSpPr>
              <p:cNvPr id="50" name="直接连接符 49"/>
              <p:cNvCxnSpPr/>
              <p:nvPr userDrawn="1"/>
            </p:nvCxnSpPr>
            <p:spPr>
              <a:xfrm>
                <a:off x="1773218" y="5185185"/>
                <a:ext cx="8645560" cy="0"/>
              </a:xfrm>
              <a:prstGeom prst="line">
                <a:avLst/>
              </a:prstGeom>
              <a:ln w="317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 userDrawn="1"/>
            </p:nvCxnSpPr>
            <p:spPr>
              <a:xfrm>
                <a:off x="1773217" y="5230005"/>
                <a:ext cx="864556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文本框 3"/>
            <p:cNvSpPr txBox="1"/>
            <p:nvPr/>
          </p:nvSpPr>
          <p:spPr>
            <a:xfrm>
              <a:off x="158749" y="202191"/>
              <a:ext cx="6181090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accent1"/>
                  </a:solidFill>
                  <a:latin typeface="Goudy Old Style" panose="02020502050305020303" charset="0"/>
                  <a:ea typeface="字魂59号-创粗黑" panose="00000500000000000000" pitchFamily="2" charset="-122"/>
                  <a:cs typeface="Goudy Old Style" panose="02020502050305020303" charset="0"/>
                </a:rPr>
                <a:t>Global warping</a:t>
              </a:r>
              <a:r>
                <a:rPr lang="en-US" altLang="zh-CN" sz="36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-</a:t>
              </a:r>
              <a:r>
                <a:rPr lang="zh-CN" altLang="en-US" sz="3200" b="1" dirty="0">
                  <a:solidFill>
                    <a:schemeClr val="accent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+mn-ea"/>
                </a:rPr>
                <a:t>形状保持</a:t>
              </a:r>
              <a:endParaRPr lang="zh-CN" altLang="en-US" sz="36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  <a:p>
              <a:endParaRPr lang="zh-CN" altLang="en-US" sz="36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577572" y="414393"/>
              <a:ext cx="4750912" cy="275671"/>
              <a:chOff x="7104504" y="2125822"/>
              <a:chExt cx="4750912" cy="275671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7284014" y="2125822"/>
                <a:ext cx="4571402" cy="275671"/>
                <a:chOff x="1744535" y="2710927"/>
                <a:chExt cx="9366322" cy="718073"/>
              </a:xfrm>
            </p:grpSpPr>
            <p:cxnSp>
              <p:nvCxnSpPr>
                <p:cNvPr id="27" name="直接连接符 26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 userDrawn="1"/>
              </p:nvCxnSpPr>
              <p:spPr>
                <a:xfrm flipH="1">
                  <a:off x="678986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 userDrawn="1"/>
              </p:nvCxnSpPr>
              <p:spPr>
                <a:xfrm flipH="1">
                  <a:off x="715025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 userDrawn="1"/>
              </p:nvCxnSpPr>
              <p:spPr>
                <a:xfrm flipH="1">
                  <a:off x="750704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 userDrawn="1"/>
              </p:nvCxnSpPr>
              <p:spPr>
                <a:xfrm flipH="1">
                  <a:off x="786742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 userDrawn="1"/>
              </p:nvCxnSpPr>
              <p:spPr>
                <a:xfrm flipH="1">
                  <a:off x="822780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 userDrawn="1"/>
              </p:nvCxnSpPr>
              <p:spPr>
                <a:xfrm flipH="1">
                  <a:off x="858819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 userDrawn="1"/>
              </p:nvCxnSpPr>
              <p:spPr>
                <a:xfrm flipH="1">
                  <a:off x="894857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 userDrawn="1"/>
              </p:nvCxnSpPr>
              <p:spPr>
                <a:xfrm flipH="1">
                  <a:off x="930895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 userDrawn="1"/>
              </p:nvCxnSpPr>
              <p:spPr>
                <a:xfrm flipH="1">
                  <a:off x="966933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 userDrawn="1"/>
              </p:nvCxnSpPr>
              <p:spPr>
                <a:xfrm flipH="1">
                  <a:off x="1002971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 userDrawn="1"/>
              </p:nvCxnSpPr>
              <p:spPr>
                <a:xfrm flipH="1">
                  <a:off x="1039009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" name="直接连接符 23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/>
            <p:cNvGrpSpPr/>
            <p:nvPr/>
          </p:nvGrpSpPr>
          <p:grpSpPr>
            <a:xfrm>
              <a:off x="9152593" y="410236"/>
              <a:ext cx="2817867" cy="275671"/>
              <a:chOff x="7104504" y="2125822"/>
              <a:chExt cx="2817867" cy="275671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7284014" y="2125822"/>
                <a:ext cx="2638357" cy="275671"/>
                <a:chOff x="1744535" y="2710927"/>
                <a:chExt cx="5405715" cy="718073"/>
              </a:xfrm>
            </p:grpSpPr>
            <p:cxnSp>
              <p:nvCxnSpPr>
                <p:cNvPr id="11" name="直接连接符 10"/>
                <p:cNvCxnSpPr/>
                <p:nvPr userDrawn="1"/>
              </p:nvCxnSpPr>
              <p:spPr>
                <a:xfrm flipH="1">
                  <a:off x="3186059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 userDrawn="1"/>
              </p:nvCxnSpPr>
              <p:spPr>
                <a:xfrm flipH="1">
                  <a:off x="3546440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 userDrawn="1"/>
              </p:nvCxnSpPr>
              <p:spPr>
                <a:xfrm flipH="1">
                  <a:off x="3906821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直接连接符 13"/>
                <p:cNvCxnSpPr/>
                <p:nvPr userDrawn="1"/>
              </p:nvCxnSpPr>
              <p:spPr>
                <a:xfrm flipH="1">
                  <a:off x="4267202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 userDrawn="1"/>
              </p:nvCxnSpPr>
              <p:spPr>
                <a:xfrm flipH="1">
                  <a:off x="4627583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 userDrawn="1"/>
              </p:nvCxnSpPr>
              <p:spPr>
                <a:xfrm flipH="1">
                  <a:off x="4987964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 userDrawn="1"/>
              </p:nvCxnSpPr>
              <p:spPr>
                <a:xfrm flipH="1">
                  <a:off x="534834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/>
                <p:nvPr userDrawn="1"/>
              </p:nvCxnSpPr>
              <p:spPr>
                <a:xfrm flipH="1">
                  <a:off x="5708726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接连接符 18"/>
                <p:cNvCxnSpPr/>
                <p:nvPr userDrawn="1"/>
              </p:nvCxnSpPr>
              <p:spPr>
                <a:xfrm flipH="1">
                  <a:off x="6069107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 userDrawn="1"/>
              </p:nvCxnSpPr>
              <p:spPr>
                <a:xfrm flipH="1">
                  <a:off x="642948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 userDrawn="1"/>
              </p:nvCxnSpPr>
              <p:spPr>
                <a:xfrm flipH="1">
                  <a:off x="1744535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 userDrawn="1"/>
              </p:nvCxnSpPr>
              <p:spPr>
                <a:xfrm flipH="1">
                  <a:off x="2825678" y="2710927"/>
                  <a:ext cx="720762" cy="7180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" name="直接连接符 7"/>
              <p:cNvCxnSpPr/>
              <p:nvPr/>
            </p:nvCxnSpPr>
            <p:spPr>
              <a:xfrm flipH="1">
                <a:off x="710450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H="1">
                <a:off x="746352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>
                <a:off x="7639414" y="2125822"/>
                <a:ext cx="351781" cy="275671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4" name="直接连接符 53"/>
          <p:cNvCxnSpPr/>
          <p:nvPr/>
        </p:nvCxnSpPr>
        <p:spPr>
          <a:xfrm>
            <a:off x="0" y="6346984"/>
            <a:ext cx="12192000" cy="0"/>
          </a:xfrm>
          <a:prstGeom prst="line">
            <a:avLst/>
          </a:prstGeom>
          <a:ln cap="rnd">
            <a:solidFill>
              <a:schemeClr val="accent1">
                <a:lumMod val="60000"/>
                <a:lumOff val="40000"/>
              </a:schemeClr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/>
              <p:cNvSpPr txBox="1"/>
              <p:nvPr/>
            </p:nvSpPr>
            <p:spPr>
              <a:xfrm>
                <a:off x="0" y="1115695"/>
                <a:ext cx="12032615" cy="500697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>
                    <a:latin typeface="Microsoft JhengHei" panose="020B0604030504040204" charset="-120"/>
                    <a:ea typeface="Microsoft JhengHei" panose="020B0604030504040204" charset="-120"/>
                    <a:cs typeface="Cambria Math" panose="02040503050406030204" charset="0"/>
                  </a:rPr>
                  <a:t>优化网格：</a:t>
                </a:r>
                <a:endParaRPr lang="zh-CN" altLang="en-US" sz="2400">
                  <a:latin typeface="Microsoft JhengHei" panose="020B0604030504040204" charset="-120"/>
                  <a:ea typeface="Microsoft JhengHei" panose="020B0604030504040204" charset="-120"/>
                  <a:cs typeface="Cambria Math" panose="0204050305040603020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𝐸</m:t>
                    </m:r>
                    <m:r>
                      <a:rPr lang="en-US" altLang="zh-CN" sz="2400">
                        <a:latin typeface="Microsoft JhengHei" panose="020B0604030504040204" charset="-120"/>
                        <a:ea typeface="Microsoft JhengHei" panose="020B0604030504040204" charset="-120"/>
                        <a:cs typeface="Cambria Math" panose="02040503050406030204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>
                        <a:latin typeface="Microsoft JhengHei" panose="020B0604030504040204" charset="-120"/>
                        <a:ea typeface="Microsoft JhengHei" panose="020B0604030504040204" charset="-120"/>
                        <a:cs typeface="Cambria Math" panose="02040503050406030204" charset="0"/>
                      </a:rPr>
                      <m:t>v</m:t>
                    </m:r>
                    <m:r>
                      <a:rPr lang="en-US" altLang="zh-CN" sz="2400">
                        <a:latin typeface="Microsoft JhengHei" panose="020B0604030504040204" charset="-120"/>
                        <a:ea typeface="Microsoft JhengHei" panose="020B0604030504040204" charset="-12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altLang="zh-CN" sz="2400">
                    <a:solidFill>
                      <a:schemeClr val="tx1"/>
                    </a:solidFill>
                    <a:latin typeface="Microsoft JhengHei" panose="020B0604030504040204" charset="-120"/>
                    <a:ea typeface="Microsoft JhengHei" panose="020B0604030504040204" charset="-120"/>
                  </a:rPr>
                  <a:t>,</a:t>
                </a:r>
                <a:r>
                  <a:rPr lang="zh-CN" altLang="en-US" sz="2400">
                    <a:solidFill>
                      <a:schemeClr val="tx1"/>
                    </a:solidFill>
                    <a:latin typeface="Microsoft JhengHei" panose="020B0604030504040204" charset="-120"/>
                    <a:ea typeface="Microsoft JhengHei" panose="020B0604030504040204" charset="-120"/>
                  </a:rPr>
                  <a:t>其中</a:t>
                </a:r>
                <a:r>
                  <a:rPr lang="en-US" altLang="zh-CN" sz="2400">
                    <a:solidFill>
                      <a:schemeClr val="tx1"/>
                    </a:solidFill>
                    <a:latin typeface="Microsoft JhengHei" panose="020B0604030504040204" charset="-120"/>
                    <a:ea typeface="Microsoft JhengHei" panose="020B0604030504040204" charset="-120"/>
                  </a:rPr>
                  <a:t>v</a:t>
                </a:r>
                <a:r>
                  <a:rPr lang="zh-CN" altLang="en-US" sz="2400">
                    <a:solidFill>
                      <a:schemeClr val="tx1"/>
                    </a:solidFill>
                    <a:latin typeface="Microsoft JhengHei" panose="020B0604030504040204" charset="-120"/>
                    <a:ea typeface="Microsoft JhengHei" panose="020B0604030504040204" charset="-120"/>
                  </a:rPr>
                  <a:t>表示所有网格的顶点</a:t>
                </a:r>
                <a:endParaRPr lang="zh-CN" altLang="en-US" sz="2400">
                  <a:solidFill>
                    <a:schemeClr val="tx1"/>
                  </a:solidFill>
                  <a:latin typeface="Microsoft JhengHei" panose="020B0604030504040204" charset="-120"/>
                  <a:ea typeface="Microsoft JhengHei" panose="020B0604030504040204" charset="-120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endParaRPr lang="zh-CN" altLang="en-US" sz="2400">
                  <a:solidFill>
                    <a:schemeClr val="tx1"/>
                  </a:solidFill>
                  <a:latin typeface="Microsoft JhengHei" panose="020B0604030504040204" charset="-120"/>
                  <a:ea typeface="Microsoft JhengHei" panose="020B0604030504040204" charset="-120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zh-CN" altLang="en-US" sz="2400" b="1" dirty="0">
                    <a:solidFill>
                      <a:schemeClr val="accent1"/>
                    </a:solidFill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+mn-ea"/>
                  </a:rPr>
                  <a:t>形状保持：</a:t>
                </a:r>
                <a:endParaRPr lang="zh-CN" altLang="en-US" sz="2400">
                  <a:solidFill>
                    <a:schemeClr val="tx1"/>
                  </a:solidFill>
                  <a:latin typeface="Microsoft JhengHei" panose="020B0604030504040204" charset="-120"/>
                  <a:ea typeface="Microsoft JhengHei" panose="020B0604030504040204" charset="-12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2200">
                    <a:solidFill>
                      <a:schemeClr val="tx1"/>
                    </a:solidFill>
                    <a:latin typeface="Microsoft JhengHei" panose="020B0604030504040204" charset="-120"/>
                    <a:ea typeface="Microsoft JhengHei" panose="020B0604030504040204" charset="-120"/>
                  </a:rPr>
                  <a:t>对于一个点</a:t>
                </a:r>
                <a:r>
                  <a:rPr lang="en-US" altLang="zh-CN" sz="2200">
                    <a:solidFill>
                      <a:schemeClr val="tx1"/>
                    </a:solidFill>
                    <a:latin typeface="Microsoft JhengHei" panose="020B0604030504040204" charset="-120"/>
                    <a:ea typeface="Microsoft JhengHei" panose="020B0604030504040204" charset="-120"/>
                  </a:rPr>
                  <a:t>p</a:t>
                </a:r>
                <a:r>
                  <a:rPr lang="zh-CN" altLang="en-US" sz="2200">
                    <a:solidFill>
                      <a:schemeClr val="tx1"/>
                    </a:solidFill>
                    <a:latin typeface="Microsoft JhengHei" panose="020B0604030504040204" charset="-120"/>
                    <a:ea typeface="宋体" panose="02010600030101010101" pitchFamily="2" charset="-122"/>
                  </a:rPr>
                  <a:t>，设</a:t>
                </a:r>
                <a:r>
                  <a:rPr lang="en-US" altLang="zh-CN" sz="2200">
                    <a:solidFill>
                      <a:schemeClr val="tx1"/>
                    </a:solidFill>
                    <a:latin typeface="Microsoft JhengHei" panose="020B0604030504040204" charset="-120"/>
                    <a:ea typeface="宋体" panose="02010600030101010101" pitchFamily="2" charset="-122"/>
                  </a:rPr>
                  <a:t>s</a:t>
                </a:r>
                <a:r>
                  <a:rPr lang="zh-CN" altLang="en-US" sz="2200">
                    <a:solidFill>
                      <a:schemeClr val="tx1"/>
                    </a:solidFill>
                    <a:latin typeface="Microsoft JhengHei" panose="020B0604030504040204" charset="-120"/>
                    <a:ea typeface="宋体" panose="02010600030101010101" pitchFamily="2" charset="-122"/>
                  </a:rPr>
                  <a:t>为二维空间中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20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中的相似度变换，有</a:t>
                </a:r>
                <a:r>
                  <a:rPr lang="zh-CN" altLang="en-US" sz="240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：</a:t>
                </a:r>
                <a:endParaRPr lang="zh-CN" altLang="en-US" sz="2400">
                  <a:solidFill>
                    <a:schemeClr val="tx1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marL="1200150" lvl="2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)=(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</m:ctrlPr>
                      </m:mPr>
                      <m:m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Microsoft JhengHei" panose="020B0604030504040204" charset="-120"/>
                              <a:cs typeface="Cambria Math" panose="02040503050406030204" charset="0"/>
                            </a:rPr>
                            <m:t>𝑐</m:t>
                          </m:r>
                        </m:e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Microsoft JhengHei" panose="020B0604030504040204" charset="-12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Microsoft JhengHei" panose="020B0604030504040204" charset="-12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mr>
                      <m:m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Microsoft JhengHei" panose="020B0604030504040204" charset="-120"/>
                              <a:cs typeface="Cambria Math" panose="02040503050406030204" charset="0"/>
                            </a:rPr>
                            <m:t>𝑑</m:t>
                          </m:r>
                        </m:e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Microsoft JhengHei" panose="020B0604030504040204" charset="-120"/>
                              <a:cs typeface="Cambria Math" panose="02040503050406030204" charset="0"/>
                            </a:rPr>
                            <m:t>𝑐</m:t>
                          </m:r>
                        </m:e>
                      </m:mr>
                    </m:m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)(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</m:ctrlPr>
                      </m:mPr>
                      <m:m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Microsoft JhengHei" panose="020B0604030504040204" charset="-120"/>
                              <a:cs typeface="Cambria Math" panose="02040503050406030204" charset="0"/>
                            </a:rPr>
                            <m:t>𝑥</m:t>
                          </m:r>
                        </m:e>
                      </m:mr>
                      <m:m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Microsoft JhengHei" panose="020B0604030504040204" charset="-120"/>
                              <a:cs typeface="Cambria Math" panose="02040503050406030204" charset="0"/>
                            </a:rPr>
                            <m:t>𝑦</m:t>
                          </m:r>
                        </m:e>
                      </m:mr>
                    </m:m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)+(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Microsoft JhengHei" panose="020B0604030504040204" charset="-12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Microsoft JhengHei" panose="020B0604030504040204" charset="-120"/>
                                  <a:cs typeface="Cambria Math" panose="0204050305040603020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Microsoft JhengHei" panose="020B0604030504040204" charset="-120"/>
                                  <a:cs typeface="Cambria Math" panose="02040503050406030204" charset="0"/>
                                </a:rPr>
                                <m:t>𝑥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Microsoft JhengHei" panose="020B0604030504040204" charset="-12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Microsoft JhengHei" panose="020B0604030504040204" charset="-120"/>
                                  <a:cs typeface="Cambria Math" panose="0204050305040603020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Microsoft JhengHei" panose="020B0604030504040204" charset="-120"/>
                                  <a:cs typeface="Cambria Math" panose="02040503050406030204" charset="0"/>
                                </a:rPr>
                                <m:t>𝑦</m:t>
                              </m:r>
                            </m:sub>
                          </m:sSub>
                        </m:e>
                      </m:mr>
                    </m:m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</a:t>
                </a:r>
                <a:r>
                  <a:rPr lang="zh-CN" altLang="en-US" sz="2000" b="1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描述了一种保持形状不变的变换</a:t>
                </a:r>
                <a:endParaRPr lang="en-US" altLang="zh-CN" sz="2000" i="1">
                  <a:solidFill>
                    <a:schemeClr val="tx1"/>
                  </a:solidFill>
                  <a:latin typeface="Cambria Math" panose="02040503050406030204" charset="0"/>
                  <a:ea typeface="Microsoft JhengHei" panose="020B0604030504040204" charset="-120"/>
                  <a:cs typeface="Cambria Math" panose="02040503050406030204" charset="0"/>
                </a:endParaRPr>
              </a:p>
              <a:p>
                <a:pPr marL="1200150" lvl="2" indent="-28575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𝑠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−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/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=(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</m:ctrlPr>
                      </m:mPr>
                      <m:m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Microsoft JhengHei" panose="020B0604030504040204" charset="-120"/>
                              <a:cs typeface="Cambria Math" panose="02040503050406030204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Microsoft JhengHei" panose="020B0604030504040204" charset="-12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Microsoft JhengHei" panose="020B0604030504040204" charset="-120"/>
                              <a:cs typeface="Cambria Math" panose="02040503050406030204" charset="0"/>
                            </a:rPr>
                            <m:t>𝑦</m:t>
                          </m:r>
                        </m:e>
                      </m:mr>
                      <m:m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Microsoft JhengHei" panose="020B0604030504040204" charset="-120"/>
                              <a:cs typeface="Cambria Math" panose="02040503050406030204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Microsoft JhengHei" panose="020B0604030504040204" charset="-120"/>
                              <a:cs typeface="Cambria Math" panose="02040503050406030204" charset="0"/>
                            </a:rPr>
                            <m:t>𝑥</m:t>
                          </m:r>
                        </m:e>
                      </m:mr>
                    </m:m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  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</m:ctrlPr>
                      </m:mPr>
                      <m:m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Microsoft JhengHei" panose="020B0604030504040204" charset="-120"/>
                              <a:cs typeface="Cambria Math" panose="02040503050406030204" charset="0"/>
                            </a:rPr>
                            <m:t>1</m:t>
                          </m:r>
                        </m:e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Microsoft JhengHei" panose="020B0604030504040204" charset="-120"/>
                              <a:cs typeface="Cambria Math" panose="02040503050406030204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Microsoft JhengHei" panose="020B0604030504040204" charset="-12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Microsoft JhengHei" panose="020B0604030504040204" charset="-120"/>
                              <a:cs typeface="Cambria Math" panose="02040503050406030204" charset="0"/>
                            </a:rPr>
                            <m:t>1</m:t>
                          </m:r>
                        </m:e>
                      </m:mr>
                    </m:m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)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(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</m:ctrlPr>
                      </m:mPr>
                      <m:mr>
                        <m:e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Microsoft JhengHei" panose="020B0604030504040204" charset="-12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Microsoft JhengHei" panose="020B0604030504040204" charset="-120"/>
                                  <a:cs typeface="Cambria Math" panose="0204050305040603020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Microsoft JhengHei" panose="020B0604030504040204" charset="-120"/>
                                  <a:cs typeface="Cambria Math" panose="02040503050406030204" charset="0"/>
                                </a:rPr>
                                <m:t>/</m:t>
                              </m:r>
                            </m:sup>
                          </m:sSup>
                        </m:e>
                      </m:mr>
                      <m:mr>
                        <m:e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Microsoft JhengHei" panose="020B0604030504040204" charset="-12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Microsoft JhengHei" panose="020B0604030504040204" charset="-120"/>
                                  <a:cs typeface="Cambria Math" panose="02040503050406030204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Microsoft JhengHei" panose="020B0604030504040204" charset="-120"/>
                                  <a:cs typeface="Cambria Math" panose="02040503050406030204" charset="0"/>
                                </a:rPr>
                                <m:t>/</m:t>
                              </m:r>
                            </m:sup>
                          </m:sSup>
                        </m:e>
                      </m:mr>
                    </m:m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),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𝑋𝑠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=(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</m:ctrlPr>
                      </m:mPr>
                      <m:m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Microsoft JhengHei" panose="020B0604030504040204" charset="-120"/>
                              <a:cs typeface="Cambria Math" panose="02040503050406030204" charset="0"/>
                            </a:rPr>
                            <m:t>𝑐</m:t>
                          </m:r>
                        </m:e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ea typeface="Microsoft JhengHei" panose="020B0604030504040204" charset="-12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mr>
                    </m:m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   </m:t>
                    </m:r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Microsoft JhengHei" panose="020B0604030504040204" charset="-12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Microsoft JhengHei" panose="020B0604030504040204" charset="-120"/>
                                  <a:cs typeface="Cambria Math" panose="0204050305040603020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Microsoft JhengHei" panose="020B0604030504040204" charset="-120"/>
                                  <a:cs typeface="Cambria Math" panose="02040503050406030204" charset="0"/>
                                </a:rPr>
                                <m:t>𝑥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Microsoft JhengHei" panose="020B0604030504040204" charset="-12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Microsoft JhengHei" panose="020B0604030504040204" charset="-120"/>
                                  <a:cs typeface="Cambria Math" panose="0204050305040603020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  <a:ea typeface="Microsoft JhengHei" panose="020B0604030504040204" charset="-120"/>
                                  <a:cs typeface="Cambria Math" panose="02040503050406030204" charset="0"/>
                                </a:rPr>
                                <m:t>𝑦</m:t>
                              </m:r>
                            </m:sub>
                          </m:sSub>
                        </m:e>
                      </m:mr>
                    </m:m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000" i="1">
                  <a:solidFill>
                    <a:schemeClr val="tx1"/>
                  </a:solidFill>
                  <a:latin typeface="Cambria Math" panose="02040503050406030204" charset="0"/>
                  <a:ea typeface="Microsoft JhengHei" panose="020B0604030504040204" charset="-120"/>
                  <a:cs typeface="Cambria Math" panose="0204050305040603020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2200">
                    <a:solidFill>
                      <a:schemeClr val="tx1"/>
                    </a:solidFill>
                    <a:latin typeface="Microsoft JhengHei" panose="020B0604030504040204" charset="-120"/>
                    <a:ea typeface="Microsoft JhengHei" panose="020B0604030504040204" charset="-120"/>
                  </a:rPr>
                  <a:t>对于一个</a:t>
                </a:r>
                <a:r>
                  <a:rPr lang="en-US" altLang="zh-CN" sz="2200">
                    <a:solidFill>
                      <a:schemeClr val="tx1"/>
                    </a:solidFill>
                    <a:latin typeface="Microsoft JhengHei" panose="020B0604030504040204" charset="-120"/>
                    <a:ea typeface="Microsoft JhengHei" panose="020B0604030504040204" charset="-120"/>
                  </a:rPr>
                  <a:t>quad  q</a:t>
                </a:r>
                <a:r>
                  <a:rPr lang="zh-CN" altLang="en-US" sz="2200">
                    <a:solidFill>
                      <a:schemeClr val="tx1"/>
                    </a:solidFill>
                    <a:latin typeface="Microsoft JhengHei" panose="020B0604030504040204" charset="-120"/>
                    <a:ea typeface="宋体" panose="02010600030101010101" pitchFamily="2" charset="-122"/>
                  </a:rPr>
                  <a:t>，度量四个顶点相似度变化，有</a:t>
                </a:r>
                <a:r>
                  <a:rPr lang="zh-CN" altLang="en-US" sz="2400">
                    <a:solidFill>
                      <a:schemeClr val="tx1"/>
                    </a:solidFill>
                    <a:latin typeface="Microsoft JhengHei" panose="020B0604030504040204" charset="-120"/>
                    <a:ea typeface="宋体" panose="02010600030101010101" pitchFamily="2" charset="-122"/>
                  </a:rPr>
                  <a:t>：</a:t>
                </a:r>
                <a:endParaRPr lang="zh-CN" altLang="en-US" sz="2400">
                  <a:solidFill>
                    <a:schemeClr val="tx1"/>
                  </a:solidFill>
                  <a:latin typeface="Microsoft JhengHei" panose="020B0604030504040204" charset="-120"/>
                  <a:ea typeface="宋体" panose="02010600030101010101" pitchFamily="2" charset="-122"/>
                </a:endParaRPr>
              </a:p>
              <a:p>
                <a:pPr marL="1200150" lvl="2" indent="-285750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𝑞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Microsoft JhengHei" panose="020B0604030504040204" charset="-120"/>
                        <a:cs typeface="Cambria Math" panose="02040503050406030204" charset="0"/>
                      </a:rPr>
                      <m:t>𝑋𝑠</m:t>
                    </m:r>
                  </m:oMath>
                </a14:m>
                <a:r>
                  <a:rPr lang="en-US" altLang="zh-CN" sz="2000">
                    <a:solidFill>
                      <a:schemeClr val="tx1"/>
                    </a:solidFill>
                    <a:latin typeface="Microsoft JhengHei" panose="020B0604030504040204" charset="-120"/>
                    <a:ea typeface="Microsoft JhengHei" panose="020B0604030504040204" charset="-120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altLang="zh-CN" sz="2000" i="1">
                  <a:solidFill>
                    <a:schemeClr val="tx1"/>
                  </a:solidFill>
                  <a:latin typeface="Cambria Math" panose="02040503050406030204" charset="0"/>
                  <a:ea typeface="Microsoft JhengHei" panose="020B0604030504040204" charset="-120"/>
                  <a:cs typeface="Cambria Math" panose="02040503050406030204" charset="0"/>
                </a:endParaRPr>
              </a:p>
              <a:p>
                <a:pPr marL="1200150" lvl="2" indent="-285750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Pre>
                      <m:sPre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</m:ctrlPr>
                      </m:sPrePr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𝑠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∈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𝑆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𝑚𝑖𝑛</m:t>
                        </m:r>
                      </m:sup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Microsoft JhengHei" panose="020B0604030504040204" charset="-12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Microsoft JhengHei" panose="020B0604030504040204" charset="-120"/>
                                <a:cs typeface="Cambria Math" panose="02040503050406030204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Microsoft JhengHei" panose="020B0604030504040204" charset="-120"/>
                                <a:cs typeface="Cambria Math" panose="02040503050406030204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𝑋𝑠</m:t>
                        </m:r>
                        <m:r>
                          <a:rPr lang="en-US" altLang="zh-CN" sz="2000">
                            <a:latin typeface="Microsoft JhengHei" panose="020B0604030504040204" charset="-120"/>
                            <a:ea typeface="Microsoft JhengHei" panose="020B0604030504040204" charset="-120"/>
                            <a:sym typeface="+mn-ea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Microsoft JhengHei" panose="020B0604030504040204" charset="-12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Microsoft JhengHei" panose="020B0604030504040204" charset="-120"/>
                                <a:cs typeface="Cambria Math" panose="0204050305040603020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Microsoft JhengHei" panose="020B0604030504040204" charset="-120"/>
                                <a:cs typeface="Cambria Math" panose="02040503050406030204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Microsoft JhengHei" panose="020B0604030504040204" charset="-120"/>
                                <a:cs typeface="Cambria Math" panose="02040503050406030204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Microsoft JhengHei" panose="020B0604030504040204" charset="-120"/>
                                <a:cs typeface="Cambria Math" panose="02040503050406030204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charset="0"/>
                                <a:ea typeface="Microsoft JhengHei" panose="020B0604030504040204" charset="-120"/>
                                <a:cs typeface="Cambria Math" panose="02040503050406030204" charset="0"/>
                              </a:rPr>
                              <m:t>2</m:t>
                            </m:r>
                          </m:sup>
                        </m:sSup>
                      </m:e>
                    </m:sPre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，找到最相似的变化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，最小二乘法求得</a:t>
                </a:r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=</m:t>
                    </m:r>
                    <m:sSubSup>
                      <m:sSub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𝑞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𝑞</m:t>
                        </m:r>
                      </m:sub>
                    </m:sSub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1</m:t>
                        </m:r>
                      </m:sup>
                    </m:sSup>
                    <m:sSubSup>
                      <m:sSub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𝑞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altLang="zh-CN" sz="2000" i="1">
                  <a:solidFill>
                    <a:schemeClr val="tx1"/>
                  </a:solidFill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marL="1200150" lvl="2" indent="-285750">
                  <a:lnSpc>
                    <a:spcPct val="14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solidFill>
                      <a:schemeClr val="tx1"/>
                    </a:solidFill>
                    <a:latin typeface="Microsoft JhengHei" panose="020B0604030504040204" charset="-120"/>
                    <a:ea typeface="Microsoft JhengHei" panose="020B0604030504040204" charset="-120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ea typeface="Microsoft JhengHei" panose="020B0604030504040204" charset="-120"/>
                    <a:cs typeface="Cambria Math" panose="02040503050406030204" charset="0"/>
                  </a:rPr>
                  <a:t>为</a:t>
                </a:r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charset="0"/>
                    <a:ea typeface="Microsoft JhengHei" panose="020B0604030504040204" charset="-120"/>
                    <a:cs typeface="Cambria Math" panose="02040503050406030204" charset="0"/>
                  </a:rPr>
                  <a:t>8x4</a:t>
                </a:r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ea typeface="Microsoft JhengHei" panose="020B0604030504040204" charset="-120"/>
                    <a:cs typeface="Cambria Math" panose="02040503050406030204" charset="0"/>
                  </a:rPr>
                  <a:t>矩阵</a:t>
                </a:r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charset="0"/>
                    <a:ea typeface="Microsoft JhengHei" panose="020B0604030504040204" charset="-120"/>
                    <a:cs typeface="Cambria Math" panose="0204050305040603020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icrosoft JhengHei" panose="020B0604030504040204" charset="-120"/>
                            <a:cs typeface="Cambria Math" panose="02040503050406030204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ea typeface="Microsoft JhengHei" panose="020B0604030504040204" charset="-120"/>
                    <a:cs typeface="Cambria Math" panose="02040503050406030204" charset="0"/>
                  </a:rPr>
                  <a:t>为</a:t>
                </a:r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charset="0"/>
                    <a:ea typeface="Microsoft JhengHei" panose="020B0604030504040204" charset="-120"/>
                    <a:cs typeface="Cambria Math" panose="02040503050406030204" charset="0"/>
                  </a:rPr>
                  <a:t>8x1</a:t>
                </a:r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ea typeface="Microsoft JhengHei" panose="020B0604030504040204" charset="-120"/>
                    <a:cs typeface="Cambria Math" panose="02040503050406030204" charset="0"/>
                  </a:rPr>
                  <a:t>向量</a:t>
                </a:r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charset="0"/>
                    <a:ea typeface="Microsoft JhengHei" panose="020B0604030504040204" charset="-120"/>
                    <a:cs typeface="Cambria Math" panose="0204050305040603020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为</a:t>
                </a:r>
                <a:r>
                  <a:rPr lang="en-US" altLang="zh-CN" sz="200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4x1</a:t>
                </a:r>
                <a:r>
                  <a:rPr lang="zh-CN" altLang="en-US" sz="2000">
                    <a:solidFill>
                      <a:schemeClr val="tx1"/>
                    </a:solidFill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的相似度变化向量</a:t>
                </a:r>
                <a:endParaRPr lang="zh-CN" altLang="en-US" sz="2000">
                  <a:solidFill>
                    <a:schemeClr val="tx1"/>
                  </a:solidFill>
                  <a:latin typeface="Microsoft JhengHei" panose="020B0604030504040204" charset="-120"/>
                  <a:ea typeface="Microsoft JhengHei" panose="020B0604030504040204" charset="-120"/>
                </a:endParaRPr>
              </a:p>
              <a:p>
                <a:pPr indent="457200">
                  <a:buFont typeface="Arial" panose="020B0604020202020204" pitchFamily="34" charset="0"/>
                  <a:buNone/>
                </a:pPr>
                <a:endParaRPr lang="zh-CN" altLang="en-US" sz="2000">
                  <a:solidFill>
                    <a:schemeClr val="tx1"/>
                  </a:solidFill>
                  <a:latin typeface="Microsoft JhengHei" panose="020B0604030504040204" charset="-120"/>
                  <a:ea typeface="Microsoft JhengHei" panose="020B0604030504040204" charset="-120"/>
                </a:endParaRPr>
              </a:p>
            </p:txBody>
          </p:sp>
        </mc:Choice>
        <mc:Fallback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15695"/>
                <a:ext cx="12032615" cy="5006975"/>
              </a:xfrm>
              <a:prstGeom prst="rect">
                <a:avLst/>
              </a:prstGeom>
              <a:blipFill rotWithShape="1">
                <a:blip r:embed="rId1"/>
                <a:stretch>
                  <a:fillRect b="-35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493.5,&quot;left&quot;:8.8648031496063,&quot;top&quot;:23.25,&quot;width&quot;:945.409527559055}"/>
</p:tagLst>
</file>

<file path=ppt/tags/tag10.xml><?xml version="1.0" encoding="utf-8"?>
<p:tagLst xmlns:p="http://schemas.openxmlformats.org/presentationml/2006/main">
  <p:tag name="KSO_WM_DIAGRAM_VIRTUALLY_FRAME" val="{&quot;height&quot;:493.5,&quot;left&quot;:8.8648031496063,&quot;top&quot;:23.25,&quot;width&quot;:945.409527559055}"/>
</p:tagLst>
</file>

<file path=ppt/tags/tag11.xml><?xml version="1.0" encoding="utf-8"?>
<p:tagLst xmlns:p="http://schemas.openxmlformats.org/presentationml/2006/main">
  <p:tag name="KSO_WM_DIAGRAM_VIRTUALLY_FRAME" val="{&quot;height&quot;:493.5,&quot;left&quot;:8.8648031496063,&quot;top&quot;:23.25,&quot;width&quot;:945.409527559055}"/>
</p:tagLst>
</file>

<file path=ppt/tags/tag12.xml><?xml version="1.0" encoding="utf-8"?>
<p:tagLst xmlns:p="http://schemas.openxmlformats.org/presentationml/2006/main">
  <p:tag name="KSO_WM_DIAGRAM_VIRTUALLY_FRAME" val="{&quot;height&quot;:493.5,&quot;left&quot;:8.8648031496063,&quot;top&quot;:23.25,&quot;width&quot;:945.409527559055}"/>
</p:tagLst>
</file>

<file path=ppt/tags/tag13.xml><?xml version="1.0" encoding="utf-8"?>
<p:tagLst xmlns:p="http://schemas.openxmlformats.org/presentationml/2006/main">
  <p:tag name="ISPRING_PRESENTATION_TITLE" val="05"/>
  <p:tag name="commondata" val="eyJoZGlkIjoiMmYwMDc5MDM4OTA4MjVkOWEwZmIzNmFiZTBkMjYzZTMifQ=="/>
</p:tagLst>
</file>

<file path=ppt/tags/tag2.xml><?xml version="1.0" encoding="utf-8"?>
<p:tagLst xmlns:p="http://schemas.openxmlformats.org/presentationml/2006/main">
  <p:tag name="KSO_WM_DIAGRAM_VIRTUALLY_FRAME" val="{&quot;height&quot;:493.5,&quot;left&quot;:8.8648031496063,&quot;top&quot;:23.25,&quot;width&quot;:945.409527559055}"/>
</p:tagLst>
</file>

<file path=ppt/tags/tag3.xml><?xml version="1.0" encoding="utf-8"?>
<p:tagLst xmlns:p="http://schemas.openxmlformats.org/presentationml/2006/main">
  <p:tag name="KSO_WM_DIAGRAM_VIRTUALLY_FRAME" val="{&quot;height&quot;:493.5,&quot;left&quot;:8.8648031496063,&quot;top&quot;:23.25,&quot;width&quot;:945.409527559055}"/>
</p:tagLst>
</file>

<file path=ppt/tags/tag4.xml><?xml version="1.0" encoding="utf-8"?>
<p:tagLst xmlns:p="http://schemas.openxmlformats.org/presentationml/2006/main">
  <p:tag name="KSO_WM_DIAGRAM_VIRTUALLY_FRAME" val="{&quot;height&quot;:493.5,&quot;left&quot;:8.8648031496063,&quot;top&quot;:23.25,&quot;width&quot;:945.409527559055}"/>
</p:tagLst>
</file>

<file path=ppt/tags/tag5.xml><?xml version="1.0" encoding="utf-8"?>
<p:tagLst xmlns:p="http://schemas.openxmlformats.org/presentationml/2006/main">
  <p:tag name="KSO_WM_DIAGRAM_VIRTUALLY_FRAME" val="{&quot;height&quot;:493.5,&quot;left&quot;:8.8648031496063,&quot;top&quot;:23.25,&quot;width&quot;:945.409527559055}"/>
</p:tagLst>
</file>

<file path=ppt/tags/tag6.xml><?xml version="1.0" encoding="utf-8"?>
<p:tagLst xmlns:p="http://schemas.openxmlformats.org/presentationml/2006/main">
  <p:tag name="KSO_WM_DIAGRAM_VIRTUALLY_FRAME" val="{&quot;height&quot;:493.5,&quot;left&quot;:8.8648031496063,&quot;top&quot;:23.25,&quot;width&quot;:945.409527559055}"/>
</p:tagLst>
</file>

<file path=ppt/tags/tag7.xml><?xml version="1.0" encoding="utf-8"?>
<p:tagLst xmlns:p="http://schemas.openxmlformats.org/presentationml/2006/main">
  <p:tag name="KSO_WM_DIAGRAM_VIRTUALLY_FRAME" val="{&quot;height&quot;:493.5,&quot;left&quot;:8.8648031496063,&quot;top&quot;:23.25,&quot;width&quot;:945.409527559055}"/>
</p:tagLst>
</file>

<file path=ppt/tags/tag8.xml><?xml version="1.0" encoding="utf-8"?>
<p:tagLst xmlns:p="http://schemas.openxmlformats.org/presentationml/2006/main">
  <p:tag name="KSO_WM_DIAGRAM_VIRTUALLY_FRAME" val="{&quot;height&quot;:493.5,&quot;left&quot;:8.8648031496063,&quot;top&quot;:23.25,&quot;width&quot;:945.409527559055}"/>
</p:tagLst>
</file>

<file path=ppt/tags/tag9.xml><?xml version="1.0" encoding="utf-8"?>
<p:tagLst xmlns:p="http://schemas.openxmlformats.org/presentationml/2006/main">
  <p:tag name="KSO_WM_DIAGRAM_VIRTUALLY_FRAME" val="{&quot;height&quot;:493.5,&quot;left&quot;:8.8648031496063,&quot;top&quot;:23.25,&quot;width&quot;:945.409527559055}"/>
</p:tagLst>
</file>

<file path=ppt/theme/theme1.xml><?xml version="1.0" encoding="utf-8"?>
<a:theme xmlns:a="http://schemas.openxmlformats.org/drawingml/2006/main" name="芒果派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4276AA"/>
      </a:accent1>
      <a:accent2>
        <a:srgbClr val="1689A0"/>
      </a:accent2>
      <a:accent3>
        <a:srgbClr val="3FA692"/>
      </a:accent3>
      <a:accent4>
        <a:srgbClr val="5167A4"/>
      </a:accent4>
      <a:accent5>
        <a:srgbClr val="5E5CA2"/>
      </a:accent5>
      <a:accent6>
        <a:srgbClr val="768395"/>
      </a:accent6>
      <a:hlink>
        <a:srgbClr val="4276AA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4772</Words>
  <Application>WPS 演示</Application>
  <PresentationFormat>宽屏</PresentationFormat>
  <Paragraphs>319</Paragraphs>
  <Slides>26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3" baseType="lpstr">
      <vt:lpstr>Arial</vt:lpstr>
      <vt:lpstr>宋体</vt:lpstr>
      <vt:lpstr>Wingdings</vt:lpstr>
      <vt:lpstr>字魂5号-无外润黑体</vt:lpstr>
      <vt:lpstr>黑体</vt:lpstr>
      <vt:lpstr>Goudy Old Style</vt:lpstr>
      <vt:lpstr>字魂59号-创粗黑</vt:lpstr>
      <vt:lpstr>Microsoft JhengHei</vt:lpstr>
      <vt:lpstr>Cambria Math</vt:lpstr>
      <vt:lpstr>微软雅黑</vt:lpstr>
      <vt:lpstr>等线</vt:lpstr>
      <vt:lpstr>Arial Unicode MS</vt:lpstr>
      <vt:lpstr>MS Mincho</vt:lpstr>
      <vt:lpstr>等线 Light</vt:lpstr>
      <vt:lpstr>Calibri</vt:lpstr>
      <vt:lpstr>Segoe Print</vt:lpstr>
      <vt:lpstr>芒果派​​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</dc:title>
  <dc:creator>沈 晓姣</dc:creator>
  <cp:lastModifiedBy>微信用户</cp:lastModifiedBy>
  <cp:revision>155</cp:revision>
  <dcterms:created xsi:type="dcterms:W3CDTF">2019-07-01T04:03:00Z</dcterms:created>
  <dcterms:modified xsi:type="dcterms:W3CDTF">2024-07-06T12:31:43Z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E3556ECF16654FA88158267F4A35F3F5_12</vt:lpwstr>
  </property>
</Properties>
</file>